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2"/>
  </p:notesMasterIdLst>
  <p:handoutMasterIdLst>
    <p:handoutMasterId r:id="rId23"/>
  </p:handoutMasterIdLst>
  <p:sldIdLst>
    <p:sldId id="1627" r:id="rId5"/>
    <p:sldId id="1778" r:id="rId6"/>
    <p:sldId id="1828" r:id="rId7"/>
    <p:sldId id="1684" r:id="rId8"/>
    <p:sldId id="1932" r:id="rId9"/>
    <p:sldId id="1911" r:id="rId10"/>
    <p:sldId id="1939" r:id="rId11"/>
    <p:sldId id="1875" r:id="rId12"/>
    <p:sldId id="1933" r:id="rId13"/>
    <p:sldId id="1936" r:id="rId14"/>
    <p:sldId id="1935" r:id="rId15"/>
    <p:sldId id="1934" r:id="rId16"/>
    <p:sldId id="2147479749" r:id="rId17"/>
    <p:sldId id="1938" r:id="rId18"/>
    <p:sldId id="1916" r:id="rId19"/>
    <p:sldId id="1930" r:id="rId20"/>
    <p:sldId id="1929" r:id="rId21"/>
  </p:sldIdLst>
  <p:sldSz cx="12192000" cy="6858000"/>
  <p:notesSz cx="6858000" cy="9144000"/>
  <p:custDataLst>
    <p:tags r:id="rId24"/>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1V>
      <a:tcStyle>
        <a:tcBdr>
          <a:top>
            <a:lnRef idx="1">
              <a:schemeClr val="accent1"/>
            </a:lnRef>
          </a:top>
          <a:bottom>
            <a:lnRef idx="1">
              <a:schemeClr val="accent1"/>
            </a:lnRef>
          </a:bottom>
        </a:tcBdr>
        <a:fill>
          <a:solidFill>
            <a:schemeClr val="accent1">
              <a:alpha val="40000"/>
            </a:schemeClr>
          </a:solidFill>
        </a:fill>
      </a:tcStyle>
    </a:band1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1V>
      <a:tcStyle>
        <a:tcBdr>
          <a:top>
            <a:lnRef idx="1">
              <a:schemeClr val="accent2"/>
            </a:lnRef>
          </a:top>
          <a:bottom>
            <a:lnRef idx="1">
              <a:schemeClr val="accent2"/>
            </a:lnRef>
          </a:bottom>
        </a:tcBdr>
        <a:fill>
          <a:solidFill>
            <a:schemeClr val="accent2">
              <a:alpha val="40000"/>
            </a:schemeClr>
          </a:solidFill>
        </a:fill>
      </a:tcStyle>
    </a:band1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1V>
      <a:tcStyle>
        <a:tcBdr>
          <a:top>
            <a:lnRef idx="1">
              <a:schemeClr val="accent4"/>
            </a:lnRef>
          </a:top>
          <a:bottom>
            <a:lnRef idx="1">
              <a:schemeClr val="accent4"/>
            </a:lnRef>
          </a:bottom>
        </a:tcBdr>
        <a:fill>
          <a:solidFill>
            <a:schemeClr val="accent4">
              <a:alpha val="40000"/>
            </a:schemeClr>
          </a:solidFill>
        </a:fill>
      </a:tcStyle>
    </a:band1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563" autoAdjust="0"/>
    <p:restoredTop sz="82554" autoAdjust="0"/>
  </p:normalViewPr>
  <p:slideViewPr>
    <p:cSldViewPr snapToGrid="0">
      <p:cViewPr varScale="1">
        <p:scale>
          <a:sx n="117" d="100"/>
          <a:sy n="117" d="100"/>
        </p:scale>
        <p:origin x="870" y="9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66" d="100"/>
          <a:sy n="66" d="100"/>
        </p:scale>
        <p:origin x="3930" y="10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anose="020B0502040204020203" pitchFamily="34" charset="0"/>
              </a:rPr>
              <a:t>2/11/2024 1:59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DCE60099-03E7-4FA1-8A7F-E6E6CFB0F855}" type="datetime8">
              <a:rPr lang="en-US" smtClean="0"/>
              <a:t>2/11/2024 1:59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document-intelligence-knowledge-min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learn/modules/analyze-receipts-form-recognizer/3-analyze-receip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s-ES" sz="882" b="0" i="0" strike="noStrike" cap="none" spc="0" baseline="0">
                <a:solidFill>
                  <a:srgbClr val="000000"/>
                </a:solidFill>
                <a:effectLst/>
                <a:latin typeface="Segoe UI Light"/>
                <a:ea typeface="Segoe UI Light"/>
                <a:cs typeface="Segoe UI Light"/>
              </a:rPr>
              <a:t>Este contenido está pensado para impartirse como complemento de: </a:t>
            </a:r>
            <a:r>
              <a:rPr lang="es-ES" sz="882" b="0" i="0" strike="noStrike" cap="none" spc="0" baseline="0">
                <a:solidFill>
                  <a:srgbClr val="000000"/>
                </a:solidFill>
                <a:effectLst/>
                <a:latin typeface="Segoe UI Light"/>
                <a:ea typeface="Segoe UI Light"/>
                <a:cs typeface="Segoe UI Light"/>
                <a:hlinkClick r:id="rId3" history="0"/>
              </a:rPr>
              <a:t>Aspectos básicos de Microsoft Azure AI: Documento de inteligencia y minería de conocimiento: entrenamiento | Microsoft Learn</a:t>
            </a:r>
            <a:endParaRPr lang="en-US" b="0" i="0">
              <a:cs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Todos están familiarizados con las plataformas de búsqueda web, como Google o Bing. ¿Pero cómo se buscan los datos dentro de las organizaciones?</a:t>
            </a:r>
          </a:p>
          <a:p>
            <a:pPr marL="0" marR="0" lvl="0" indent="0" algn="l" defTabSz="914367" rtl="0" eaLnBrk="1" fontAlgn="auto" latinLnBrk="0" hangingPunct="1">
              <a:lnSpc>
                <a:spcPct val="90000"/>
              </a:lnSpc>
              <a:spcBef>
                <a:spcPct val="0"/>
              </a:spcBef>
              <a:spcAft>
                <a:spcPts val="333"/>
              </a:spcAft>
              <a:buClrTx/>
              <a:buSzTx/>
              <a:buFontTx/>
              <a:buNone/>
              <a:defRPr/>
            </a:pPr>
            <a:endParaRPr lang="en-GB"/>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Analice los problemas de búsqueda de datos dentro de las organizaciones, como saber dónde se guardan los datos, los datos que guardan los departamentos, el tiempo necesario para examinar documentos, etc.</a:t>
            </a:r>
          </a:p>
          <a:p>
            <a:pPr marL="0" marR="0" lvl="0" indent="0" algn="l" defTabSz="914367" rtl="0" eaLnBrk="1" fontAlgn="auto" latinLnBrk="0" hangingPunct="1">
              <a:lnSpc>
                <a:spcPct val="90000"/>
              </a:lnSpc>
              <a:spcBef>
                <a:spcPct val="0"/>
              </a:spcBef>
              <a:spcAft>
                <a:spcPts val="333"/>
              </a:spcAft>
              <a:buClrTx/>
              <a:buSzTx/>
              <a:buFontTx/>
              <a:buNone/>
              <a:defRPr/>
            </a:pPr>
            <a:endParaRPr lang="en-GB"/>
          </a:p>
          <a:p>
            <a:endParaRPr lang="en-GB"/>
          </a:p>
          <a:p>
            <a:endParaRPr lang="en-GB"/>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320718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AI Search requiere datos en formato JSON.</a:t>
            </a:r>
          </a:p>
          <a:p>
            <a:endParaRPr lang="en-GB"/>
          </a:p>
          <a:p>
            <a:r>
              <a:rPr lang="es-ES" sz="882" b="0" i="0" strike="noStrike" cap="none" spc="0" baseline="0">
                <a:solidFill>
                  <a:srgbClr val="000000"/>
                </a:solidFill>
                <a:effectLst/>
                <a:latin typeface="Segoe UI Light"/>
                <a:ea typeface="Segoe UI Light"/>
                <a:cs typeface="Segoe UI Light"/>
              </a:rPr>
              <a:t>Datos no estructurados admitidos mediante Azure Blob Storage, compatibilidad con NoSQL en CosmosDB, Data Lake Storage y Table Storage.</a:t>
            </a:r>
          </a:p>
          <a:p>
            <a:endParaRPr lang="en-GB"/>
          </a:p>
          <a:p>
            <a:r>
              <a:rPr lang="es-ES" sz="882" b="0" i="0" strike="noStrike" cap="none" spc="0" baseline="0">
                <a:solidFill>
                  <a:srgbClr val="000000"/>
                </a:solidFill>
                <a:effectLst/>
                <a:latin typeface="Segoe UI Light"/>
                <a:ea typeface="Segoe UI Light"/>
                <a:cs typeface="Segoe UI Light"/>
              </a:rPr>
              <a:t>Compatibilidad con datos relacionales mediante Azure SQL Database, SQL Server, etc. </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133924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29718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spc="0" baseline="0">
                <a:solidFill>
                  <a:srgbClr val="000000"/>
                </a:solidFill>
                <a:effectLst/>
                <a:latin typeface="Segoe UI Light"/>
                <a:ea typeface="Segoe UI Light"/>
                <a:cs typeface="Segoe UI Light"/>
              </a:rPr>
              <a:t>Instructores: se recomienda que realicen el ejercicio con antelación (https://microsoftlearning.github.io/mslearn-ai-fundamentals/Instructions/Labs/11-ai-search.html). Durante la clase, puede demostrar el servicio. </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a:cs typeface="Segoe UI Light"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1800" b="0" i="0" strike="noStrike" cap="none" spc="0" baseline="0">
                <a:solidFill>
                  <a:srgbClr val="FFFFFF"/>
                </a:solidFill>
                <a:effectLst/>
                <a:latin typeface="Calibri"/>
                <a:ea typeface="Calibri"/>
                <a:cs typeface="Calibri"/>
              </a:rPr>
              <a:t>Importante: No se espera que el alumnado replique el proceso de creación de un índice de AI Search en el examen. El propósito de esta demostración, al igual que las demás, es dar una idea de las funcionalidades del servicio. </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ct val="0"/>
              </a:spcBef>
              <a:spcAft>
                <a:spcPts val="333"/>
              </a:spcAft>
              <a:buClrTx/>
              <a:buSzTx/>
              <a:buFontTx/>
              <a:buNone/>
              <a:defRPr/>
            </a:pPr>
            <a:endParaRPr lang="en-US" sz="800">
              <a:cs typeface="Segoe UI Light"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spc="0" baseline="0">
                <a:solidFill>
                  <a:srgbClr val="000000"/>
                </a:solidFill>
                <a:effectLst/>
                <a:latin typeface="Segoe UI Light"/>
                <a:ea typeface="Segoe UI Light"/>
                <a:cs typeface="Segoe UI Light"/>
              </a:rPr>
              <a:t>Deje unos minutos para que los alumnos piensen las preguntas y, después, muestre las respuestas correctas.</a:t>
            </a:r>
            <a:endParaRPr lang="en-GB"/>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304062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spc="0" baseline="0">
                <a:solidFill>
                  <a:srgbClr val="000000"/>
                </a:solidFill>
                <a:effectLst/>
                <a:latin typeface="Segoe UI Light"/>
                <a:ea typeface="Segoe UI Light"/>
                <a:cs typeface="Segoe UI Light"/>
              </a:rPr>
              <a:t>Anime a los alumnos a revisar el contenido de Learn para obtener más información.</a:t>
            </a:r>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spc="0" baseline="0">
                <a:solidFill>
                  <a:srgbClr val="000000"/>
                </a:solidFill>
                <a:effectLst/>
                <a:latin typeface="Segoe UI Light"/>
                <a:ea typeface="Segoe UI Light"/>
                <a:cs typeface="Segoe UI Light"/>
              </a:rPr>
              <a:t>Estimaciones de tiempo: </a:t>
            </a:r>
          </a:p>
          <a:p>
            <a:r>
              <a:rPr lang="es-ES" sz="800" b="0" i="0" strike="noStrike" cap="none" spc="0" baseline="0">
                <a:solidFill>
                  <a:srgbClr val="000000"/>
                </a:solidFill>
                <a:effectLst/>
                <a:latin typeface="Segoe UI Light"/>
                <a:ea typeface="Segoe UI Light"/>
                <a:cs typeface="Segoe UI Light"/>
              </a:rPr>
              <a:t>-Documento de inteligencia de Azure AI: 15 minutos</a:t>
            </a:r>
          </a:p>
          <a:p>
            <a:r>
              <a:rPr lang="es-ES" sz="800" b="0" i="0" strike="noStrike" cap="none" spc="0" baseline="0">
                <a:solidFill>
                  <a:srgbClr val="000000"/>
                </a:solidFill>
                <a:effectLst/>
                <a:latin typeface="Segoe UI Light"/>
                <a:ea typeface="Segoe UI Light"/>
                <a:cs typeface="Segoe UI Light"/>
              </a:rPr>
              <a:t>- Azure AI Search: 15 minutos</a:t>
            </a:r>
          </a:p>
          <a:p>
            <a:r>
              <a:rPr lang="es-ES" sz="800" b="0" i="0" strike="noStrike" cap="none" spc="0" baseline="0">
                <a:solidFill>
                  <a:srgbClr val="000000"/>
                </a:solidFill>
                <a:effectLst/>
                <a:latin typeface="Segoe UI Light"/>
                <a:ea typeface="Segoe UI Light"/>
                <a:cs typeface="Segoe UI Light"/>
              </a:rPr>
              <a:t>-El ejercicio de laboratorio llevará otros 15 minutos.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23E8EE77-E057-4781-9622-5BB5A0A0A0A4}"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t>2/11/2024 1:59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DAA47097-58FF-4044-815F-BB6A2AFA807A}"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t>2/11/2024 1:59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Anteriormente se llamaba Forms Recognizer. Se ha cambiado el nombre de los servicios de Documento de inteligencia para reflejar la inteligencia artificial en el procesamiento de documentos.</a:t>
            </a:r>
          </a:p>
          <a:p>
            <a:r>
              <a:rPr lang="es-ES" sz="882" b="0" i="0" strike="noStrike" cap="none" spc="0" baseline="0">
                <a:solidFill>
                  <a:srgbClr val="000000"/>
                </a:solidFill>
                <a:effectLst/>
                <a:latin typeface="Segoe UI"/>
                <a:ea typeface="Segoe UI"/>
                <a:cs typeface="Segoe UI"/>
              </a:rPr>
              <a:t>Documento de inteligencia lee, </a:t>
            </a:r>
            <a:r>
              <a:rPr lang="es-ES" sz="882" b="1" i="0" strike="noStrike" cap="none" spc="0" baseline="0">
                <a:solidFill>
                  <a:srgbClr val="000000"/>
                </a:solidFill>
                <a:effectLst/>
                <a:latin typeface="Segoe UI"/>
                <a:ea typeface="Segoe UI"/>
                <a:cs typeface="Segoe UI"/>
              </a:rPr>
              <a:t>entiende</a:t>
            </a:r>
            <a:r>
              <a:rPr lang="es-ES" sz="882" b="0" i="0" strike="noStrike" cap="none" spc="0" baseline="0">
                <a:solidFill>
                  <a:srgbClr val="000000"/>
                </a:solidFill>
                <a:effectLst/>
                <a:latin typeface="Segoe UI"/>
                <a:ea typeface="Segoe UI"/>
                <a:cs typeface="Segoe UI"/>
              </a:rPr>
              <a:t>y analiza automáticamente los documentos empresariales.</a:t>
            </a:r>
            <a:endParaRPr lang="en-GB"/>
          </a:p>
          <a:p>
            <a:endParaRPr lang="en-GB"/>
          </a:p>
          <a:p>
            <a:r>
              <a:rPr lang="es-ES" sz="882" b="0" i="0" strike="noStrike" cap="none" spc="0" baseline="0">
                <a:solidFill>
                  <a:srgbClr val="000000"/>
                </a:solidFill>
                <a:effectLst/>
                <a:latin typeface="Segoe UI Light"/>
                <a:ea typeface="Segoe UI Light"/>
                <a:cs typeface="Segoe UI Light"/>
              </a:rPr>
              <a:t>Explique que Documento de inteligencia consta de tres servicios relacionados: </a:t>
            </a:r>
          </a:p>
          <a:p>
            <a:r>
              <a:rPr lang="es-ES" sz="882" b="0" i="0" strike="noStrike" cap="none" spc="0" baseline="0">
                <a:solidFill>
                  <a:srgbClr val="000000"/>
                </a:solidFill>
                <a:effectLst/>
                <a:latin typeface="Segoe UI Light"/>
                <a:ea typeface="Segoe UI Light"/>
                <a:cs typeface="Segoe UI Light"/>
              </a:rPr>
              <a:t>-Análisis de documentos.</a:t>
            </a:r>
          </a:p>
          <a:p>
            <a:r>
              <a:rPr lang="es-ES" sz="882" b="0" i="0" strike="noStrike" cap="none" spc="0" baseline="0">
                <a:solidFill>
                  <a:srgbClr val="000000"/>
                </a:solidFill>
                <a:effectLst/>
                <a:latin typeface="Segoe UI Light"/>
                <a:ea typeface="Segoe UI Light"/>
                <a:cs typeface="Segoe UI Light"/>
              </a:rPr>
              <a:t>- Modelos precompilados: modelos de aprendizaje automático entrenados para tipos específicos de formularios, como recibos (incluidos recibos de hotel, recibos de gas, etc.), facturas, identificador.</a:t>
            </a:r>
          </a:p>
          <a:p>
            <a:r>
              <a:rPr lang="es-ES" sz="882" b="0" i="0" strike="noStrike" cap="none" spc="0" baseline="0">
                <a:solidFill>
                  <a:srgbClr val="000000"/>
                </a:solidFill>
                <a:effectLst/>
                <a:latin typeface="Segoe UI Light"/>
                <a:ea typeface="Segoe UI Light"/>
                <a:cs typeface="Segoe UI Light"/>
              </a:rPr>
              <a:t>	- Se identifican los nombres de texto y campo.</a:t>
            </a:r>
          </a:p>
          <a:p>
            <a:r>
              <a:rPr lang="es-ES" sz="882" b="0" i="0" strike="noStrike" cap="none" spc="0" baseline="0">
                <a:solidFill>
                  <a:srgbClr val="000000"/>
                </a:solidFill>
                <a:effectLst/>
                <a:latin typeface="Segoe UI Light"/>
                <a:ea typeface="Segoe UI Light"/>
                <a:cs typeface="Segoe UI Light"/>
              </a:rPr>
              <a:t>	- Disponible como JSON para la entrada en una base de datos.</a:t>
            </a:r>
          </a:p>
          <a:p>
            <a:r>
              <a:rPr lang="es-ES" sz="882" b="0" i="0" strike="noStrike" cap="none" spc="0" baseline="0">
                <a:solidFill>
                  <a:srgbClr val="000000"/>
                </a:solidFill>
                <a:effectLst/>
                <a:latin typeface="Segoe UI Light"/>
                <a:ea typeface="Segoe UI Light"/>
                <a:cs typeface="Segoe UI Light"/>
              </a:rPr>
              <a:t>-Modelos personalizados:</a:t>
            </a:r>
          </a:p>
          <a:p>
            <a:r>
              <a:rPr lang="es-ES" sz="882" b="0" i="0" strike="noStrike" cap="none" spc="0" baseline="0">
                <a:solidFill>
                  <a:srgbClr val="000000"/>
                </a:solidFill>
                <a:effectLst/>
                <a:latin typeface="Segoe UI Light"/>
                <a:ea typeface="Segoe UI Light"/>
                <a:cs typeface="Segoe UI Light"/>
              </a:rPr>
              <a:t>	- Entrenamiento con tan solo cinco formularios de ejemplo.</a:t>
            </a:r>
          </a:p>
          <a:p>
            <a:r>
              <a:rPr lang="es-ES" sz="882" b="0" i="0" strike="noStrike" cap="none" spc="0" baseline="0">
                <a:solidFill>
                  <a:srgbClr val="000000"/>
                </a:solidFill>
                <a:effectLst/>
                <a:latin typeface="Segoe UI Light"/>
                <a:ea typeface="Segoe UI Light"/>
                <a:cs typeface="Segoe UI Light"/>
              </a:rPr>
              <a:t>	-Requiere una cuenta de Azure Storage.</a:t>
            </a:r>
          </a:p>
          <a:p>
            <a:r>
              <a:rPr lang="es-ES" sz="882" b="0" i="0" strike="noStrike" cap="none" spc="0" baseline="0">
                <a:solidFill>
                  <a:srgbClr val="000000"/>
                </a:solidFill>
                <a:effectLst/>
                <a:latin typeface="Segoe UI Light"/>
                <a:ea typeface="Segoe UI Light"/>
                <a:cs typeface="Segoe UI Light"/>
              </a:rPr>
              <a:t>	- Puede personalizar los modelos de aprendizaje automático con formularios comunes de su organización.</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384981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ES" sz="850" b="0" i="1" strike="noStrike" cap="none" spc="0" baseline="0">
                <a:solidFill>
                  <a:srgbClr val="000000"/>
                </a:solidFill>
                <a:effectLst/>
                <a:latin typeface="Segoe UI Light"/>
                <a:ea typeface="Segoe UI Light"/>
                <a:cs typeface="Segoe UI Light"/>
              </a:rPr>
              <a:t>Después de hablar de la diapositiva durante aproximadamente un minuto, use el ejercicio de </a:t>
            </a:r>
            <a:r>
              <a:rPr lang="es-ES" sz="850" b="0" i="1" strike="noStrike" cap="none" spc="0" baseline="0">
                <a:solidFill>
                  <a:srgbClr val="000000"/>
                </a:solidFill>
                <a:effectLst/>
                <a:latin typeface="Segoe UI Light"/>
                <a:ea typeface="Segoe UI Light"/>
                <a:cs typeface="Segoe UI Light"/>
                <a:hlinkClick r:id="rId3" history="0"/>
              </a:rPr>
              <a:t>https://docs.microsoft.com/learn/modules/analyze-receipts-form-recognizer/3-analyze-receipts/</a:t>
            </a:r>
            <a:r>
              <a:rPr lang="es-ES" sz="850" b="0" i="1" strike="noStrike" cap="none" spc="0" baseline="0">
                <a:solidFill>
                  <a:srgbClr val="000000"/>
                </a:solidFill>
                <a:effectLst/>
                <a:latin typeface="Segoe UI Light"/>
                <a:ea typeface="Segoe UI Light"/>
                <a:cs typeface="Segoe UI Light"/>
              </a:rPr>
              <a:t> para mostrar el servicio</a:t>
            </a:r>
            <a:r>
              <a:rPr lang="es-ES" sz="850" b="0" i="0" strike="noStrike" cap="none" spc="0" baseline="0">
                <a:solidFill>
                  <a:srgbClr val="000000"/>
                </a:solidFill>
                <a:effectLst/>
                <a:latin typeface="Segoe UI Light"/>
                <a:ea typeface="Segoe UI Light"/>
                <a:cs typeface="Segoe UI Light"/>
              </a:rPr>
              <a:t>.</a:t>
            </a:r>
          </a:p>
          <a:p>
            <a:endParaRPr lang="en-US"/>
          </a:p>
          <a:p>
            <a:r>
              <a:rPr lang="es-ES" sz="882" b="0" i="0" strike="noStrike" cap="none" spc="0" baseline="0">
                <a:solidFill>
                  <a:srgbClr val="000000"/>
                </a:solidFill>
                <a:effectLst/>
                <a:latin typeface="Segoe UI Light"/>
                <a:ea typeface="Segoe UI Light"/>
                <a:cs typeface="Segoe UI Light"/>
              </a:rPr>
              <a:t>El servicio Documento de inteligencia hace algo más que detectar y extraer texto. Le permite utilizar modelos que "entienden" los campos del formulario, por ejemplo, identifican tipos específicos de datos, como direcciones, números de teléfono, fechas, horas y cantidades; y comprenden la relación entre etiquetas y valores de campo.</a:t>
            </a:r>
          </a:p>
          <a:p>
            <a:endParaRPr lang="en-US"/>
          </a:p>
          <a:p>
            <a:r>
              <a:rPr lang="es-ES" sz="882" b="0" i="0" strike="noStrike" cap="none" spc="0" baseline="0">
                <a:solidFill>
                  <a:srgbClr val="000000"/>
                </a:solidFill>
                <a:effectLst/>
                <a:latin typeface="Segoe UI Light"/>
                <a:ea typeface="Segoe UI Light"/>
                <a:cs typeface="Segoe UI Light"/>
              </a:rPr>
              <a:t>Puede usar el analizador de recibos para entrenar sus propios modelos de extracción de formularios personalizados en función de sus propios formularios escaneados, o bien puede usar modelos previamente entrenados para extraer información de tipos de documentos comunes, como recibos, tarjetas de presentación y facturas.</a:t>
            </a:r>
          </a:p>
          <a:p>
            <a:endParaRPr lang="en-US"/>
          </a:p>
          <a:p>
            <a:r>
              <a:rPr lang="es-ES" sz="882" b="0" i="0" strike="noStrike" cap="none" spc="0" baseline="0">
                <a:solidFill>
                  <a:srgbClr val="161616"/>
                </a:solidFill>
                <a:effectLst/>
                <a:latin typeface="Segoe UI"/>
                <a:ea typeface="Segoe UI"/>
                <a:cs typeface="Segoe UI"/>
              </a:rPr>
              <a:t>Documento de inteligencia usa OCR como tecnología base para extraer además la estructura, las relaciones, los valores clave, las entidades y otra información centrada en documentos. </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528D08B7-1434-400D-810F-C33F3A7680EA}" type="datetime8">
              <a:rPr lang="en-US" smtClean="0"/>
              <a:t>2/11/2024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203613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Los recursos se pueden crear a través del Estudio de Documentos de inteligencia o de Azure Portal.</a:t>
            </a:r>
          </a:p>
          <a:p>
            <a:r>
              <a:rPr lang="es-ES" sz="882" b="0" i="0" strike="noStrike" cap="none" spc="0" baseline="0">
                <a:solidFill>
                  <a:srgbClr val="000000"/>
                </a:solidFill>
                <a:effectLst/>
                <a:latin typeface="Segoe UI Light"/>
                <a:ea typeface="Segoe UI Light"/>
                <a:cs typeface="Segoe UI Light"/>
              </a:rPr>
              <a:t>Los recursos se pueden eliminar en Azure Portal.</a:t>
            </a:r>
          </a:p>
          <a:p>
            <a:endParaRPr lang="en-GB"/>
          </a:p>
          <a:p>
            <a:r>
              <a:rPr lang="es-ES" sz="882" b="0" i="0" strike="noStrike" cap="none" spc="0" baseline="0">
                <a:solidFill>
                  <a:srgbClr val="000000"/>
                </a:solidFill>
                <a:effectLst/>
                <a:latin typeface="Segoe UI Light"/>
                <a:ea typeface="Segoe UI Light"/>
                <a:cs typeface="Segoe UI Light"/>
              </a:rPr>
              <a:t>Explique que el recurso de los servicios de inteligencia artificial incluye varias funcionalidades de IA diferentes: el recurso Documento de inteligencia es un único recurso de servicio.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123005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Indique que también hay ejercicios en Microsoft Learn para todas las demás tareas mostradas y analizadas en esta presentación de PowerPoint. https://microsoftlearning.github.io/mslearn-ai-fundamentals. </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5E38320-284F-4A32-BBF6-4B3CF3B40871}" type="datetime8">
              <a:rPr lang="en-US" smtClean="0"/>
              <a:t>2/11/2024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54499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1" y="6337300"/>
            <a:ext cx="3745167"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08935" y="3902448"/>
            <a:ext cx="4712427" cy="1248872"/>
            <a:chOff x="2868182" y="3959962"/>
            <a:chExt cx="4712427"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009610" y="4647871"/>
              <a:ext cx="504031" cy="307850"/>
              <a:chOff x="3997690" y="4630951"/>
              <a:chExt cx="504031" cy="307850"/>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009610" y="4158817"/>
              <a:ext cx="504031" cy="307851"/>
              <a:chOff x="3997690" y="4143587"/>
              <a:chExt cx="504031" cy="307851"/>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2868182" y="4402498"/>
              <a:ext cx="505619" cy="307849"/>
              <a:chOff x="2851514" y="4388960"/>
              <a:chExt cx="505619"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2868184" y="4647872"/>
              <a:ext cx="505617" cy="307848"/>
              <a:chOff x="2851516" y="4630950"/>
              <a:chExt cx="5056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2868182" y="4158818"/>
              <a:ext cx="505620" cy="307848"/>
              <a:chOff x="2851514" y="4143589"/>
              <a:chExt cx="505620" cy="307848"/>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2851514" y="4143589"/>
                <a:ext cx="505620" cy="307848"/>
                <a:chOff x="2851514" y="4143588"/>
                <a:chExt cx="505620"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313978" y="4410197"/>
              <a:ext cx="473551" cy="278229"/>
              <a:chOff x="6299678" y="4398352"/>
              <a:chExt cx="473551" cy="27822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302752" y="4647872"/>
              <a:ext cx="505619" cy="307848"/>
              <a:chOff x="6288452" y="4632642"/>
              <a:chExt cx="5056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302753" y="4158817"/>
              <a:ext cx="505619" cy="307848"/>
              <a:chOff x="6288453" y="4145279"/>
              <a:chExt cx="505619"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7" y="4005073"/>
              <a:ext cx="622112" cy="192037"/>
              <a:chOff x="5300957" y="3988719"/>
              <a:chExt cx="622112" cy="192037"/>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161327" y="4647873"/>
              <a:ext cx="505620" cy="307848"/>
              <a:chOff x="5142277" y="4637718"/>
              <a:chExt cx="505620"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161328" y="4158815"/>
              <a:ext cx="505619" cy="307848"/>
              <a:chOff x="5142278" y="4148662"/>
              <a:chExt cx="505619" cy="30784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8" y="4005072"/>
              <a:ext cx="655782" cy="190344"/>
              <a:chOff x="3002258" y="3980258"/>
              <a:chExt cx="655782" cy="19034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009607" y="4402499"/>
              <a:ext cx="504032" cy="311228"/>
              <a:chOff x="3997688" y="4388963"/>
              <a:chExt cx="504032" cy="311228"/>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161327" y="4402498"/>
              <a:ext cx="505620" cy="307849"/>
              <a:chOff x="5142277" y="4390652"/>
              <a:chExt cx="505620" cy="307849"/>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hyperlink" Target="https://aka.ms/ai900-ai-search" TargetMode="Externa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8.xml"/><Relationship Id="rId5" Type="http://schemas.openxmlformats.org/officeDocument/2006/relationships/hyperlink" Target="https://learn.microsoft.com/es-es/training/paths/document-intelligence-knowledge-mining/" TargetMode="External"/><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aka.ms/ai900-document-intelligence" TargetMode="Externa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2444115"/>
            <a:ext cx="5686955" cy="2215991"/>
          </a:xfrm>
        </p:spPr>
        <p:txBody>
          <a:bodyPr/>
          <a:lstStyle/>
          <a:p>
            <a:r>
              <a:rPr lang="es-ES" sz="3600" b="0" i="0" strike="noStrike" cap="none" spc="-50" baseline="0" dirty="0">
                <a:solidFill>
                  <a:srgbClr val="000000"/>
                </a:solidFill>
                <a:effectLst/>
                <a:latin typeface="Segoe UI"/>
                <a:ea typeface="Segoe UI"/>
                <a:cs typeface="Segoe UI"/>
              </a:rPr>
              <a:t>Aspectos básicos de Microsoft Azure AI: </a:t>
            </a:r>
            <a:br>
              <a:rPr lang="es-ES" sz="3600" b="0" i="0" strike="noStrike" cap="none" spc="-50" baseline="0" dirty="0">
                <a:solidFill>
                  <a:srgbClr val="000000"/>
                </a:solidFill>
                <a:effectLst/>
                <a:latin typeface="Segoe UI"/>
                <a:ea typeface="Segoe UI"/>
                <a:cs typeface="Segoe UI"/>
              </a:rPr>
            </a:br>
            <a:r>
              <a:rPr lang="es-ES" sz="3600" b="0" i="0" strike="noStrike" cap="none" spc="-50" baseline="0" dirty="0">
                <a:solidFill>
                  <a:srgbClr val="000000"/>
                </a:solidFill>
                <a:effectLst/>
                <a:latin typeface="Segoe UI"/>
                <a:ea typeface="Segoe UI"/>
                <a:cs typeface="Segoe UI"/>
              </a:rPr>
              <a:t>Minería de conocimiento e inteligencia de documentos</a:t>
            </a:r>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876A-5EB4-9079-1DA2-7D442B46B663}"/>
              </a:ext>
            </a:extLst>
          </p:cNvPr>
          <p:cNvSpPr>
            <a:spLocks noGrp="1"/>
          </p:cNvSpPr>
          <p:nvPr>
            <p:ph type="title"/>
          </p:nvPr>
        </p:nvSpPr>
        <p:spPr/>
        <p:txBody>
          <a:bodyPr/>
          <a:lstStyle/>
          <a:p>
            <a:r>
              <a:rPr lang="es-ES" sz="3200" b="0" i="0" strike="noStrike" cap="none" spc="0" baseline="0">
                <a:solidFill>
                  <a:srgbClr val="000000"/>
                </a:solidFill>
                <a:effectLst/>
                <a:latin typeface="Segoe UI Semibold"/>
                <a:ea typeface="Segoe UI Semibold"/>
                <a:cs typeface="Segoe UI Semibold"/>
              </a:rPr>
              <a:t>¿Qué es la minería de conocimientos?</a:t>
            </a:r>
          </a:p>
        </p:txBody>
      </p:sp>
      <p:sp>
        <p:nvSpPr>
          <p:cNvPr id="3" name="Text Placeholder 2">
            <a:extLst>
              <a:ext uri="{FF2B5EF4-FFF2-40B4-BE49-F238E27FC236}">
                <a16:creationId xmlns:a16="http://schemas.microsoft.com/office/drawing/2014/main" id="{C4266F67-0072-45B3-405A-DEEF9041B771}"/>
              </a:ext>
            </a:extLst>
          </p:cNvPr>
          <p:cNvSpPr>
            <a:spLocks noGrp="1"/>
          </p:cNvSpPr>
          <p:nvPr>
            <p:ph type="body" sz="quarter" idx="17"/>
          </p:nvPr>
        </p:nvSpPr>
        <p:spPr>
          <a:xfrm>
            <a:off x="584200" y="1594155"/>
            <a:ext cx="5915276" cy="670560"/>
          </a:xfrm>
        </p:spPr>
        <p:txBody>
          <a:bodyPr/>
          <a:lstStyle/>
          <a:p>
            <a:r>
              <a:rPr lang="es-ES" sz="2200" b="0" i="0" strike="noStrike" cap="none" spc="0" baseline="0" dirty="0">
                <a:solidFill>
                  <a:srgbClr val="000000"/>
                </a:solidFill>
                <a:effectLst/>
                <a:latin typeface="Segoe UI Semibold"/>
                <a:ea typeface="Segoe UI Semibold"/>
                <a:cs typeface="Segoe UI Semibold"/>
              </a:rPr>
              <a:t>Las organizaciones tienen mucho contenido.</a:t>
            </a:r>
          </a:p>
        </p:txBody>
      </p:sp>
      <p:sp>
        <p:nvSpPr>
          <p:cNvPr id="4" name="Text Placeholder 3">
            <a:extLst>
              <a:ext uri="{FF2B5EF4-FFF2-40B4-BE49-F238E27FC236}">
                <a16:creationId xmlns:a16="http://schemas.microsoft.com/office/drawing/2014/main" id="{5EEAF7E4-71F5-10E0-2722-C4567A1B4DC8}"/>
              </a:ext>
            </a:extLst>
          </p:cNvPr>
          <p:cNvSpPr>
            <a:spLocks noGrp="1"/>
          </p:cNvSpPr>
          <p:nvPr>
            <p:ph type="body" sz="quarter" idx="15"/>
          </p:nvPr>
        </p:nvSpPr>
        <p:spPr>
          <a:xfrm>
            <a:off x="586390" y="2085764"/>
            <a:ext cx="5728891" cy="3657600"/>
          </a:xfrm>
        </p:spPr>
        <p:txBody>
          <a:bodyPr/>
          <a:lstStyle/>
          <a:p>
            <a:r>
              <a:rPr lang="es-ES" sz="1600" b="0" i="0" strike="noStrike" cap="none" spc="0" baseline="0" dirty="0">
                <a:solidFill>
                  <a:srgbClr val="000000"/>
                </a:solidFill>
                <a:effectLst/>
                <a:latin typeface="Segoe UI"/>
                <a:ea typeface="Segoe UI"/>
                <a:cs typeface="Segoe UI"/>
              </a:rPr>
              <a:t>Los datos están </a:t>
            </a:r>
            <a:r>
              <a:rPr lang="es-ES" sz="1600" b="0" i="1" strike="noStrike" cap="none" spc="0" baseline="0" dirty="0">
                <a:solidFill>
                  <a:srgbClr val="000000"/>
                </a:solidFill>
                <a:effectLst/>
                <a:latin typeface="Segoe UI"/>
                <a:ea typeface="Segoe UI"/>
                <a:cs typeface="Segoe UI"/>
              </a:rPr>
              <a:t>encerrados en documentos, PDF, notas escritas a mano, etc.</a:t>
            </a:r>
          </a:p>
          <a:p>
            <a:r>
              <a:rPr lang="es-ES" sz="1600" b="0" i="0" strike="noStrike" cap="none" spc="0" baseline="0" dirty="0">
                <a:solidFill>
                  <a:srgbClr val="000000"/>
                </a:solidFill>
                <a:effectLst/>
                <a:latin typeface="Segoe UI"/>
                <a:ea typeface="Segoe UI"/>
                <a:cs typeface="Segoe UI"/>
              </a:rPr>
              <a:t>Mucho tiempo y trabajo para encontrar datos.</a:t>
            </a:r>
            <a:endParaRPr lang="en-GB" b="0" i="0" dirty="0">
              <a:solidFill>
                <a:srgbClr val="000000"/>
              </a:solidFill>
              <a:effectLst/>
              <a:latin typeface="Segoe UI" panose="020B0502040204020203" pitchFamily="34" charset="0"/>
            </a:endParaRPr>
          </a:p>
          <a:p>
            <a:r>
              <a:rPr lang="es-ES" sz="1600" b="0" i="0" strike="noStrike" cap="none" spc="0" baseline="0" dirty="0">
                <a:solidFill>
                  <a:srgbClr val="000000"/>
                </a:solidFill>
                <a:effectLst/>
                <a:latin typeface="Segoe UI"/>
                <a:ea typeface="Segoe UI"/>
                <a:cs typeface="Segoe UI"/>
              </a:rPr>
              <a:t>La minería del conocimiento busca información </a:t>
            </a:r>
            <a:r>
              <a:rPr lang="es-ES" sz="1600" b="0" i="1" strike="noStrike" cap="none" spc="0" baseline="0" dirty="0">
                <a:solidFill>
                  <a:srgbClr val="000000"/>
                </a:solidFill>
                <a:effectLst/>
                <a:latin typeface="Segoe UI"/>
                <a:ea typeface="Segoe UI"/>
                <a:cs typeface="Segoe UI"/>
              </a:rPr>
              <a:t>a gran escala</a:t>
            </a:r>
            <a:r>
              <a:rPr lang="es-ES" sz="1600" b="0" i="0" strike="noStrike" cap="none" spc="0" baseline="0" dirty="0">
                <a:solidFill>
                  <a:srgbClr val="000000"/>
                </a:solidFill>
                <a:effectLst/>
                <a:latin typeface="Segoe UI"/>
                <a:ea typeface="Segoe UI"/>
                <a:cs typeface="Segoe UI"/>
              </a:rPr>
              <a:t>.</a:t>
            </a:r>
            <a:br>
              <a:rPr sz="1600" dirty="0"/>
            </a:br>
            <a:endParaRPr lang="en-GB" dirty="0">
              <a:solidFill>
                <a:srgbClr val="000000"/>
              </a:solidFill>
              <a:latin typeface="Segoe UI" panose="020B0502040204020203" pitchFamily="34" charset="0"/>
            </a:endParaRPr>
          </a:p>
          <a:p>
            <a:r>
              <a:rPr lang="es-ES" sz="1600" b="1" i="0" strike="noStrike" cap="none" spc="0" baseline="0" dirty="0">
                <a:solidFill>
                  <a:srgbClr val="000000"/>
                </a:solidFill>
                <a:effectLst/>
                <a:latin typeface="Segoe UI"/>
                <a:ea typeface="Segoe UI"/>
                <a:cs typeface="Segoe UI"/>
              </a:rPr>
              <a:t>Azure AI </a:t>
            </a:r>
            <a:r>
              <a:rPr lang="es-ES" sz="1600" b="1" i="0" strike="noStrike" cap="none" spc="0" baseline="0" dirty="0" err="1">
                <a:solidFill>
                  <a:srgbClr val="000000"/>
                </a:solidFill>
                <a:effectLst/>
                <a:latin typeface="Segoe UI"/>
                <a:ea typeface="Segoe UI"/>
                <a:cs typeface="Segoe UI"/>
              </a:rPr>
              <a:t>Search</a:t>
            </a:r>
            <a:r>
              <a:rPr lang="es-ES" sz="1600" b="1" i="0" strike="noStrike" cap="none" spc="0" baseline="0" dirty="0">
                <a:solidFill>
                  <a:srgbClr val="000000"/>
                </a:solidFill>
                <a:effectLst/>
                <a:latin typeface="Segoe UI"/>
                <a:ea typeface="Segoe UI"/>
                <a:cs typeface="Segoe UI"/>
              </a:rPr>
              <a:t> </a:t>
            </a:r>
            <a:r>
              <a:rPr lang="es-ES" sz="1600" b="0" i="0" strike="noStrike" cap="none" spc="0" baseline="0" dirty="0">
                <a:solidFill>
                  <a:srgbClr val="000000"/>
                </a:solidFill>
                <a:effectLst/>
                <a:latin typeface="Segoe UI"/>
                <a:ea typeface="Segoe UI"/>
                <a:cs typeface="Segoe UI"/>
              </a:rPr>
              <a:t>es la plataforma de minería de conocimientos basada en IA de Azure.</a:t>
            </a:r>
          </a:p>
          <a:p>
            <a:r>
              <a:rPr lang="es-ES" sz="1600" b="0" i="0" strike="noStrike" cap="none" spc="0" baseline="0" dirty="0">
                <a:solidFill>
                  <a:srgbClr val="000000"/>
                </a:solidFill>
                <a:effectLst/>
                <a:latin typeface="Segoe UI"/>
                <a:ea typeface="Segoe UI"/>
                <a:cs typeface="Segoe UI"/>
              </a:rPr>
              <a:t>Las soluciones proporcionan acceso mediante, por ejemplo:</a:t>
            </a:r>
          </a:p>
          <a:p>
            <a:pPr lvl="1"/>
            <a:r>
              <a:rPr lang="es-ES" sz="1400" b="0" i="0" strike="noStrike" cap="none" spc="0" baseline="0" dirty="0">
                <a:solidFill>
                  <a:srgbClr val="000000"/>
                </a:solidFill>
                <a:effectLst/>
                <a:latin typeface="Segoe UI"/>
                <a:ea typeface="Segoe UI"/>
                <a:cs typeface="Segoe UI"/>
              </a:rPr>
              <a:t>Búsqueda (</a:t>
            </a:r>
            <a:r>
              <a:rPr lang="es-ES" sz="1400" b="0" i="0" strike="noStrike" cap="none" spc="0" baseline="0" dirty="0" err="1">
                <a:solidFill>
                  <a:srgbClr val="000000"/>
                </a:solidFill>
                <a:effectLst/>
                <a:latin typeface="Segoe UI"/>
                <a:ea typeface="Segoe UI"/>
                <a:cs typeface="Segoe UI"/>
              </a:rPr>
              <a:t>bots</a:t>
            </a:r>
            <a:r>
              <a:rPr lang="es-ES" sz="1400" b="0" i="0" strike="noStrike" cap="none" spc="0" baseline="0" dirty="0">
                <a:solidFill>
                  <a:srgbClr val="000000"/>
                </a:solidFill>
                <a:effectLst/>
                <a:latin typeface="Segoe UI"/>
                <a:ea typeface="Segoe UI"/>
                <a:cs typeface="Segoe UI"/>
              </a:rPr>
              <a:t> para responder a preguntas)</a:t>
            </a:r>
          </a:p>
          <a:p>
            <a:pPr lvl="1"/>
            <a:r>
              <a:rPr lang="es-ES" sz="1400" b="0" i="0" strike="noStrike" cap="none" spc="0" baseline="0" dirty="0">
                <a:solidFill>
                  <a:srgbClr val="000000"/>
                </a:solidFill>
                <a:effectLst/>
                <a:latin typeface="Segoe UI"/>
                <a:ea typeface="Segoe UI"/>
                <a:cs typeface="Segoe UI"/>
              </a:rPr>
              <a:t>Paneles</a:t>
            </a:r>
          </a:p>
          <a:p>
            <a:pPr lvl="1"/>
            <a:r>
              <a:rPr lang="es-ES" sz="1400" b="0" i="0" strike="noStrike" cap="none" spc="0" baseline="0" dirty="0">
                <a:solidFill>
                  <a:srgbClr val="000000"/>
                </a:solidFill>
                <a:effectLst/>
                <a:latin typeface="Segoe UI"/>
                <a:ea typeface="Segoe UI"/>
                <a:cs typeface="Segoe UI"/>
              </a:rPr>
              <a:t>Aplicaciones empresariales</a:t>
            </a:r>
          </a:p>
          <a:p>
            <a:pPr lvl="1"/>
            <a:r>
              <a:rPr lang="es-ES" sz="1400" b="0" i="0" strike="noStrike" cap="none" spc="0" baseline="0" dirty="0">
                <a:solidFill>
                  <a:srgbClr val="000000"/>
                </a:solidFill>
                <a:effectLst/>
                <a:latin typeface="Segoe UI"/>
                <a:ea typeface="Segoe UI"/>
                <a:cs typeface="Segoe UI"/>
              </a:rPr>
              <a:t>Disponibilidad para un análisis posterior</a:t>
            </a:r>
          </a:p>
        </p:txBody>
      </p:sp>
      <p:pic>
        <p:nvPicPr>
          <p:cNvPr id="6" name="Picture 5" descr="A large room full of a lot of books">
            <a:extLst>
              <a:ext uri="{FF2B5EF4-FFF2-40B4-BE49-F238E27FC236}">
                <a16:creationId xmlns:a16="http://schemas.microsoft.com/office/drawing/2014/main" id="{E43B4301-5754-A632-F7F9-701221F59175}"/>
              </a:ext>
            </a:extLst>
          </p:cNvPr>
          <p:cNvPicPr>
            <a:picLocks noChangeAspect="1"/>
          </p:cNvPicPr>
          <p:nvPr/>
        </p:nvPicPr>
        <p:blipFill>
          <a:blip r:embed="rId3"/>
          <a:stretch>
            <a:fillRect/>
          </a:stretch>
        </p:blipFill>
        <p:spPr>
          <a:xfrm>
            <a:off x="7038294" y="2085764"/>
            <a:ext cx="4289419" cy="2738948"/>
          </a:xfrm>
          <a:prstGeom prst="rect">
            <a:avLst/>
          </a:prstGeom>
          <a:ln>
            <a:solidFill>
              <a:schemeClr val="bg1">
                <a:lumMod val="65000"/>
              </a:schemeClr>
            </a:solidFill>
          </a:ln>
        </p:spPr>
      </p:pic>
    </p:spTree>
    <p:extLst>
      <p:ext uri="{BB962C8B-B14F-4D97-AF65-F5344CB8AC3E}">
        <p14:creationId xmlns:p14="http://schemas.microsoft.com/office/powerpoint/2010/main" val="97617919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7E07-747E-B9AC-A763-2F988D39FF45}"/>
              </a:ext>
            </a:extLst>
          </p:cNvPr>
          <p:cNvSpPr>
            <a:spLocks noGrp="1"/>
          </p:cNvSpPr>
          <p:nvPr>
            <p:ph type="title"/>
          </p:nvPr>
        </p:nvSpPr>
        <p:spPr>
          <a:xfrm>
            <a:off x="588262" y="585216"/>
            <a:ext cx="8193024" cy="487680"/>
          </a:xfrm>
        </p:spPr>
        <p:txBody>
          <a:bodyPr/>
          <a:lstStyle/>
          <a:p>
            <a:r>
              <a:rPr lang="es-ES" sz="3200" b="0" i="0" strike="noStrike" cap="none" spc="0" baseline="0">
                <a:solidFill>
                  <a:srgbClr val="000000"/>
                </a:solidFill>
                <a:effectLst/>
                <a:latin typeface="Segoe UI Semibold"/>
                <a:ea typeface="Segoe UI Semibold"/>
                <a:cs typeface="Segoe UI Semibold"/>
              </a:rPr>
              <a:t>Soluciones de Azure AI Search</a:t>
            </a:r>
          </a:p>
        </p:txBody>
      </p:sp>
      <p:pic>
        <p:nvPicPr>
          <p:cNvPr id="21" name="Picture Placeholder 20" descr="A blue icon of a computer folder and data store">
            <a:extLst>
              <a:ext uri="{FF2B5EF4-FFF2-40B4-BE49-F238E27FC236}">
                <a16:creationId xmlns:a16="http://schemas.microsoft.com/office/drawing/2014/main" id="{11496818-0083-E662-459E-D433F928C1CD}"/>
              </a:ext>
            </a:extLst>
          </p:cNvPr>
          <p:cNvPicPr>
            <a:picLocks noGrp="1" noChangeAspect="1"/>
          </p:cNvPicPr>
          <p:nvPr>
            <p:ph type="pic" sz="quarter" idx="19"/>
          </p:nvPr>
        </p:nvPicPr>
        <p:blipFill>
          <a:blip r:embed="rId3"/>
          <a:stretch>
            <a:fillRect/>
          </a:stretch>
        </p:blipFill>
        <p:spPr>
          <a:xfrm>
            <a:off x="584200" y="1816608"/>
            <a:ext cx="2826843" cy="1809179"/>
          </a:xfrm>
          <a:prstGeom prst="rect">
            <a:avLst/>
          </a:prstGeom>
        </p:spPr>
      </p:pic>
      <p:sp>
        <p:nvSpPr>
          <p:cNvPr id="4" name="Text Placeholder 3">
            <a:extLst>
              <a:ext uri="{FF2B5EF4-FFF2-40B4-BE49-F238E27FC236}">
                <a16:creationId xmlns:a16="http://schemas.microsoft.com/office/drawing/2014/main" id="{AA267B70-E327-823C-4208-F6E8924C5181}"/>
              </a:ext>
            </a:extLst>
          </p:cNvPr>
          <p:cNvSpPr>
            <a:spLocks noGrp="1"/>
          </p:cNvSpPr>
          <p:nvPr>
            <p:ph type="body" sz="quarter" idx="16"/>
          </p:nvPr>
        </p:nvSpPr>
        <p:spPr>
          <a:xfrm>
            <a:off x="584200" y="4406473"/>
            <a:ext cx="3479070" cy="230832"/>
          </a:xfrm>
        </p:spPr>
        <p:txBody>
          <a:bodyPr/>
          <a:lstStyle/>
          <a:p>
            <a:r>
              <a:rPr lang="es-ES" sz="1500" b="0" i="0" strike="noStrike" cap="none" spc="0" baseline="0">
                <a:solidFill>
                  <a:srgbClr val="000000"/>
                </a:solidFill>
                <a:effectLst/>
                <a:latin typeface="Segoe UI Semibold"/>
                <a:ea typeface="Segoe UI Semibold"/>
                <a:cs typeface="Segoe UI Semibold"/>
              </a:rPr>
              <a:t>Ingesta</a:t>
            </a:r>
          </a:p>
        </p:txBody>
      </p:sp>
      <p:sp>
        <p:nvSpPr>
          <p:cNvPr id="5" name="Text Placeholder 4">
            <a:extLst>
              <a:ext uri="{FF2B5EF4-FFF2-40B4-BE49-F238E27FC236}">
                <a16:creationId xmlns:a16="http://schemas.microsoft.com/office/drawing/2014/main" id="{104C2D20-53D7-8242-68BC-9DFB3EA257B8}"/>
              </a:ext>
            </a:extLst>
          </p:cNvPr>
          <p:cNvSpPr>
            <a:spLocks noGrp="1"/>
          </p:cNvSpPr>
          <p:nvPr>
            <p:ph type="body" sz="quarter" idx="15"/>
          </p:nvPr>
        </p:nvSpPr>
        <p:spPr>
          <a:xfrm>
            <a:off x="586390" y="4860418"/>
            <a:ext cx="3477610" cy="1034129"/>
          </a:xfrm>
        </p:spPr>
        <p:txBody>
          <a:bodyPr/>
          <a:lstStyle/>
          <a:p>
            <a:r>
              <a:rPr lang="es-ES" sz="1200" b="0" i="0" strike="noStrike" cap="none" spc="0" baseline="0" dirty="0">
                <a:solidFill>
                  <a:srgbClr val="000000"/>
                </a:solidFill>
                <a:effectLst/>
                <a:latin typeface="Segoe UI"/>
                <a:ea typeface="Segoe UI"/>
                <a:cs typeface="Segoe UI"/>
              </a:rPr>
              <a:t>Contenedores de Azure Blob Storage </a:t>
            </a:r>
          </a:p>
          <a:p>
            <a:r>
              <a:rPr lang="es-ES" sz="1200" b="0" i="0" strike="noStrike" cap="none" spc="0" baseline="0" dirty="0">
                <a:solidFill>
                  <a:srgbClr val="000000"/>
                </a:solidFill>
                <a:effectLst/>
                <a:latin typeface="Segoe UI"/>
                <a:ea typeface="Segoe UI"/>
                <a:cs typeface="Segoe UI"/>
              </a:rPr>
              <a:t>Documentos de Azure SQL </a:t>
            </a:r>
            <a:r>
              <a:rPr lang="es-ES" sz="1200" b="0" i="0" strike="noStrike" cap="none" spc="0" baseline="0" dirty="0" err="1">
                <a:solidFill>
                  <a:srgbClr val="000000"/>
                </a:solidFill>
                <a:effectLst/>
                <a:latin typeface="Segoe UI"/>
                <a:ea typeface="Segoe UI"/>
                <a:cs typeface="Segoe UI"/>
              </a:rPr>
              <a:t>Database</a:t>
            </a:r>
            <a:r>
              <a:rPr lang="es-ES" sz="1200" b="0" i="0" strike="noStrike" cap="none" spc="0" baseline="0" dirty="0">
                <a:solidFill>
                  <a:srgbClr val="000000"/>
                </a:solidFill>
                <a:effectLst/>
                <a:latin typeface="Segoe UI"/>
                <a:ea typeface="Segoe UI"/>
                <a:cs typeface="Segoe UI"/>
              </a:rPr>
              <a:t> en Cosmos DB</a:t>
            </a:r>
          </a:p>
          <a:p>
            <a:r>
              <a:rPr lang="es-ES" sz="1200" b="0" i="0" strike="noStrike" cap="none" spc="0" baseline="0" dirty="0">
                <a:solidFill>
                  <a:srgbClr val="000000"/>
                </a:solidFill>
                <a:effectLst/>
                <a:latin typeface="Segoe UI"/>
                <a:ea typeface="Segoe UI"/>
                <a:cs typeface="Segoe UI"/>
              </a:rPr>
              <a:t>Azure Data Lake Storage Gen2</a:t>
            </a:r>
          </a:p>
          <a:p>
            <a:r>
              <a:rPr lang="es-ES" sz="1200" b="0" i="0" strike="noStrike" cap="none" spc="0" baseline="0" dirty="0">
                <a:solidFill>
                  <a:srgbClr val="000000"/>
                </a:solidFill>
                <a:effectLst/>
                <a:latin typeface="Segoe UI"/>
                <a:ea typeface="Segoe UI"/>
                <a:cs typeface="Segoe UI"/>
              </a:rPr>
              <a:t>Azure Table Storage</a:t>
            </a:r>
          </a:p>
        </p:txBody>
      </p:sp>
      <p:pic>
        <p:nvPicPr>
          <p:cNvPr id="23" name="Picture Placeholder 22" descr="In image of blue gears and a piece of paper to depict AI enrichment and indexing">
            <a:extLst>
              <a:ext uri="{FF2B5EF4-FFF2-40B4-BE49-F238E27FC236}">
                <a16:creationId xmlns:a16="http://schemas.microsoft.com/office/drawing/2014/main" id="{F3D0BA64-6C03-562F-3E83-A6ABD2F4B8CB}"/>
              </a:ext>
            </a:extLst>
          </p:cNvPr>
          <p:cNvPicPr>
            <a:picLocks noGrp="1" noChangeAspect="1"/>
          </p:cNvPicPr>
          <p:nvPr>
            <p:ph type="pic" sz="quarter" idx="20"/>
          </p:nvPr>
        </p:nvPicPr>
        <p:blipFill>
          <a:blip r:embed="rId4"/>
          <a:stretch>
            <a:fillRect/>
          </a:stretch>
        </p:blipFill>
        <p:spPr>
          <a:xfrm>
            <a:off x="4432623" y="1816608"/>
            <a:ext cx="1966685" cy="2268241"/>
          </a:xfrm>
          <a:prstGeom prst="rect">
            <a:avLst/>
          </a:prstGeom>
        </p:spPr>
      </p:pic>
      <p:sp>
        <p:nvSpPr>
          <p:cNvPr id="7" name="Text Placeholder 6">
            <a:extLst>
              <a:ext uri="{FF2B5EF4-FFF2-40B4-BE49-F238E27FC236}">
                <a16:creationId xmlns:a16="http://schemas.microsoft.com/office/drawing/2014/main" id="{550324A8-B818-0AD3-1F67-7ECFF8A55132}"/>
              </a:ext>
            </a:extLst>
          </p:cNvPr>
          <p:cNvSpPr>
            <a:spLocks noGrp="1"/>
          </p:cNvSpPr>
          <p:nvPr>
            <p:ph type="body" sz="quarter" idx="22"/>
          </p:nvPr>
        </p:nvSpPr>
        <p:spPr>
          <a:xfrm>
            <a:off x="4374792" y="4406473"/>
            <a:ext cx="3476891" cy="230832"/>
          </a:xfrm>
        </p:spPr>
        <p:txBody>
          <a:bodyPr/>
          <a:lstStyle/>
          <a:p>
            <a:r>
              <a:rPr lang="es-ES" sz="1500" b="0" i="0" strike="noStrike" cap="none" spc="0" baseline="0" dirty="0">
                <a:solidFill>
                  <a:srgbClr val="000000"/>
                </a:solidFill>
                <a:effectLst/>
                <a:latin typeface="Segoe UI Semibold"/>
                <a:ea typeface="Segoe UI Semibold"/>
                <a:cs typeface="Segoe UI Semibold"/>
              </a:rPr>
              <a:t>Enriquecimiento con IA e indexación</a:t>
            </a:r>
          </a:p>
        </p:txBody>
      </p:sp>
      <p:sp>
        <p:nvSpPr>
          <p:cNvPr id="8" name="Text Placeholder 7">
            <a:extLst>
              <a:ext uri="{FF2B5EF4-FFF2-40B4-BE49-F238E27FC236}">
                <a16:creationId xmlns:a16="http://schemas.microsoft.com/office/drawing/2014/main" id="{FB4CCC00-0744-CC0D-8F76-15BB09606067}"/>
              </a:ext>
            </a:extLst>
          </p:cNvPr>
          <p:cNvSpPr>
            <a:spLocks noGrp="1"/>
          </p:cNvSpPr>
          <p:nvPr>
            <p:ph type="body" sz="quarter" idx="33"/>
          </p:nvPr>
        </p:nvSpPr>
        <p:spPr>
          <a:xfrm>
            <a:off x="4383855" y="4860417"/>
            <a:ext cx="3477610" cy="1698927"/>
          </a:xfrm>
        </p:spPr>
        <p:txBody>
          <a:bodyPr/>
          <a:lstStyle/>
          <a:p>
            <a:r>
              <a:rPr lang="es-ES" sz="1200" b="0" i="0" strike="noStrike" cap="none" spc="0" baseline="0">
                <a:solidFill>
                  <a:srgbClr val="000000"/>
                </a:solidFill>
                <a:effectLst/>
                <a:latin typeface="Segoe UI"/>
                <a:ea typeface="Segoe UI"/>
                <a:cs typeface="Segoe UI"/>
              </a:rPr>
              <a:t>La inteligencia artificial permite una comprensión más profunda:</a:t>
            </a:r>
          </a:p>
          <a:p>
            <a:pPr lvl="1"/>
            <a:r>
              <a:rPr lang="es-ES" sz="1200" b="0" i="0" strike="noStrike" cap="none" spc="0" baseline="0">
                <a:solidFill>
                  <a:srgbClr val="000000"/>
                </a:solidFill>
                <a:effectLst/>
                <a:latin typeface="Segoe UI"/>
                <a:ea typeface="Segoe UI"/>
                <a:cs typeface="Segoe UI"/>
              </a:rPr>
              <a:t>Extraer información y patrones</a:t>
            </a:r>
          </a:p>
          <a:p>
            <a:r>
              <a:rPr lang="es-ES" sz="1200" b="0" i="0" strike="noStrike" cap="none" spc="0" baseline="0">
                <a:solidFill>
                  <a:srgbClr val="000000"/>
                </a:solidFill>
                <a:effectLst/>
                <a:latin typeface="Segoe UI"/>
                <a:ea typeface="Segoe UI"/>
                <a:cs typeface="Segoe UI"/>
              </a:rPr>
              <a:t>Servicios de Azure AI</a:t>
            </a:r>
          </a:p>
          <a:p>
            <a:pPr lvl="1"/>
            <a:r>
              <a:rPr lang="es-ES" sz="1200" b="0" i="0" strike="noStrike" cap="none" spc="0" baseline="0">
                <a:solidFill>
                  <a:srgbClr val="000000"/>
                </a:solidFill>
                <a:effectLst/>
                <a:latin typeface="Segoe UI"/>
                <a:ea typeface="Segoe UI"/>
                <a:cs typeface="Segoe UI"/>
              </a:rPr>
              <a:t>Vision, procesamiento del lenguaje natural, etc.</a:t>
            </a:r>
          </a:p>
          <a:p>
            <a:r>
              <a:rPr lang="es-ES" sz="1200" b="0" i="0" strike="noStrike" cap="none" spc="0" baseline="0">
                <a:solidFill>
                  <a:srgbClr val="000000"/>
                </a:solidFill>
                <a:effectLst/>
                <a:latin typeface="Segoe UI"/>
                <a:ea typeface="Segoe UI"/>
                <a:cs typeface="Segoe UI"/>
              </a:rPr>
              <a:t>La indexación hace que el contenido se pueda buscar.</a:t>
            </a:r>
          </a:p>
          <a:p>
            <a:pPr marL="155448" lvl="1" indent="0">
              <a:buNone/>
            </a:pPr>
            <a:endParaRPr lang="en-GB" sz="1200"/>
          </a:p>
        </p:txBody>
      </p:sp>
      <p:pic>
        <p:nvPicPr>
          <p:cNvPr id="25" name="Picture Placeholder 24" descr="An image of a magnifying glass and a paper">
            <a:extLst>
              <a:ext uri="{FF2B5EF4-FFF2-40B4-BE49-F238E27FC236}">
                <a16:creationId xmlns:a16="http://schemas.microsoft.com/office/drawing/2014/main" id="{B4D2BCCF-DAFC-4E20-0B86-4DE2D12D1C9E}"/>
              </a:ext>
            </a:extLst>
          </p:cNvPr>
          <p:cNvPicPr>
            <a:picLocks noGrp="1" noChangeAspect="1"/>
          </p:cNvPicPr>
          <p:nvPr>
            <p:ph type="pic" sz="quarter" idx="21"/>
          </p:nvPr>
        </p:nvPicPr>
        <p:blipFill>
          <a:blip r:embed="rId5"/>
          <a:stretch>
            <a:fillRect/>
          </a:stretch>
        </p:blipFill>
        <p:spPr>
          <a:xfrm>
            <a:off x="8220539" y="1816608"/>
            <a:ext cx="2087339" cy="2268241"/>
          </a:xfrm>
          <a:prstGeom prst="rect">
            <a:avLst/>
          </a:prstGeom>
        </p:spPr>
      </p:pic>
      <p:sp>
        <p:nvSpPr>
          <p:cNvPr id="10" name="Text Placeholder 9">
            <a:extLst>
              <a:ext uri="{FF2B5EF4-FFF2-40B4-BE49-F238E27FC236}">
                <a16:creationId xmlns:a16="http://schemas.microsoft.com/office/drawing/2014/main" id="{21181029-3300-1180-BA88-61BCEF1F9BBD}"/>
              </a:ext>
            </a:extLst>
          </p:cNvPr>
          <p:cNvSpPr>
            <a:spLocks noGrp="1"/>
          </p:cNvSpPr>
          <p:nvPr>
            <p:ph type="body" sz="quarter" idx="24"/>
          </p:nvPr>
        </p:nvSpPr>
        <p:spPr>
          <a:xfrm>
            <a:off x="8133626" y="4403282"/>
            <a:ext cx="3485371" cy="230832"/>
          </a:xfrm>
        </p:spPr>
        <p:txBody>
          <a:bodyPr/>
          <a:lstStyle/>
          <a:p>
            <a:r>
              <a:rPr lang="es-ES" sz="1500" b="0" i="0" strike="noStrike" cap="none" spc="0" baseline="0">
                <a:solidFill>
                  <a:srgbClr val="000000"/>
                </a:solidFill>
                <a:effectLst/>
                <a:latin typeface="Segoe UI Semibold"/>
                <a:ea typeface="Segoe UI Semibold"/>
                <a:cs typeface="Segoe UI Semibold"/>
              </a:rPr>
              <a:t>Explorar</a:t>
            </a:r>
          </a:p>
        </p:txBody>
      </p:sp>
      <p:sp>
        <p:nvSpPr>
          <p:cNvPr id="11" name="Text Placeholder 10">
            <a:extLst>
              <a:ext uri="{FF2B5EF4-FFF2-40B4-BE49-F238E27FC236}">
                <a16:creationId xmlns:a16="http://schemas.microsoft.com/office/drawing/2014/main" id="{C11B9F6C-ABC9-DB89-9DAF-662C65522B19}"/>
              </a:ext>
            </a:extLst>
          </p:cNvPr>
          <p:cNvSpPr>
            <a:spLocks noGrp="1"/>
          </p:cNvSpPr>
          <p:nvPr>
            <p:ph type="body" sz="quarter" idx="34"/>
          </p:nvPr>
        </p:nvSpPr>
        <p:spPr>
          <a:xfrm>
            <a:off x="8128000" y="4857759"/>
            <a:ext cx="3486092" cy="849463"/>
          </a:xfrm>
        </p:spPr>
        <p:txBody>
          <a:bodyPr/>
          <a:lstStyle/>
          <a:p>
            <a:r>
              <a:rPr lang="es-ES" sz="1200" b="0" i="0" strike="noStrike" cap="none" spc="0" baseline="0">
                <a:solidFill>
                  <a:srgbClr val="000000"/>
                </a:solidFill>
                <a:effectLst/>
                <a:latin typeface="Segoe UI"/>
                <a:ea typeface="Segoe UI"/>
                <a:cs typeface="Segoe UI"/>
              </a:rPr>
              <a:t>Búsqueda realizada en índices</a:t>
            </a:r>
          </a:p>
          <a:p>
            <a:r>
              <a:rPr lang="es-ES" sz="1200" b="0" i="0" strike="noStrike" cap="none" spc="0" baseline="0">
                <a:solidFill>
                  <a:srgbClr val="000000"/>
                </a:solidFill>
                <a:effectLst/>
                <a:latin typeface="Segoe UI"/>
                <a:ea typeface="Segoe UI"/>
                <a:cs typeface="Segoe UI"/>
              </a:rPr>
              <a:t>Resultados usados:</a:t>
            </a:r>
          </a:p>
          <a:p>
            <a:pPr lvl="1"/>
            <a:r>
              <a:rPr lang="es-ES" sz="1200" b="0" i="0" strike="noStrike" cap="none" spc="0" baseline="0">
                <a:solidFill>
                  <a:srgbClr val="000000"/>
                </a:solidFill>
                <a:effectLst/>
                <a:latin typeface="Segoe UI"/>
                <a:ea typeface="Segoe UI"/>
                <a:cs typeface="Segoe UI"/>
              </a:rPr>
              <a:t>Dentro de aplicaciones</a:t>
            </a:r>
          </a:p>
          <a:p>
            <a:pPr lvl="1"/>
            <a:r>
              <a:rPr lang="es-ES" sz="1200" b="0" i="0" strike="noStrike" cap="none" spc="0" baseline="0">
                <a:solidFill>
                  <a:srgbClr val="000000"/>
                </a:solidFill>
                <a:effectLst/>
                <a:latin typeface="Segoe UI"/>
                <a:ea typeface="Segoe UI"/>
                <a:cs typeface="Segoe UI"/>
              </a:rPr>
              <a:t>Creación de visualizaciones de datos</a:t>
            </a:r>
          </a:p>
        </p:txBody>
      </p:sp>
    </p:spTree>
    <p:extLst>
      <p:ext uri="{BB962C8B-B14F-4D97-AF65-F5344CB8AC3E}">
        <p14:creationId xmlns:p14="http://schemas.microsoft.com/office/powerpoint/2010/main" val="19987712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7" grpId="0" build="p"/>
      <p:bldP spid="8" grpId="0" uiExpand="1" build="p"/>
      <p:bldP spid="10" grpId="0" build="p"/>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C576-2EDD-4DB3-21B3-790738B07EFE}"/>
              </a:ext>
            </a:extLst>
          </p:cNvPr>
          <p:cNvSpPr>
            <a:spLocks noGrp="1"/>
          </p:cNvSpPr>
          <p:nvPr>
            <p:ph type="title"/>
          </p:nvPr>
        </p:nvSpPr>
        <p:spPr>
          <a:xfrm>
            <a:off x="588261" y="585216"/>
            <a:ext cx="4710689" cy="487680"/>
          </a:xfrm>
        </p:spPr>
        <p:txBody>
          <a:bodyPr/>
          <a:lstStyle/>
          <a:p>
            <a:r>
              <a:rPr lang="es-ES" sz="3200" b="0" i="0" strike="noStrike" cap="none" spc="0" baseline="0">
                <a:solidFill>
                  <a:srgbClr val="000000"/>
                </a:solidFill>
                <a:effectLst/>
                <a:latin typeface="Segoe UI Semibold"/>
                <a:ea typeface="Segoe UI Semibold"/>
                <a:cs typeface="Segoe UI Semibold"/>
              </a:rPr>
              <a:t>Enriquecimiento con IA</a:t>
            </a:r>
          </a:p>
        </p:txBody>
      </p:sp>
      <p:sp>
        <p:nvSpPr>
          <p:cNvPr id="3" name="Text Placeholder 2">
            <a:extLst>
              <a:ext uri="{FF2B5EF4-FFF2-40B4-BE49-F238E27FC236}">
                <a16:creationId xmlns:a16="http://schemas.microsoft.com/office/drawing/2014/main" id="{D41AEA3A-6279-6A53-11A1-A30C06504E08}"/>
              </a:ext>
            </a:extLst>
          </p:cNvPr>
          <p:cNvSpPr>
            <a:spLocks noGrp="1"/>
          </p:cNvSpPr>
          <p:nvPr>
            <p:ph type="body" sz="quarter" idx="16"/>
          </p:nvPr>
        </p:nvSpPr>
        <p:spPr/>
        <p:txBody>
          <a:bodyPr/>
          <a:lstStyle/>
          <a:p>
            <a:r>
              <a:rPr lang="es-ES" sz="1600" b="1" i="0" strike="noStrike" cap="none" spc="0" baseline="0">
                <a:solidFill>
                  <a:srgbClr val="000000"/>
                </a:solidFill>
                <a:effectLst/>
                <a:latin typeface="Segoe UI"/>
                <a:ea typeface="Segoe UI"/>
                <a:cs typeface="Segoe UI"/>
              </a:rPr>
              <a:t>En Azure AI Search</a:t>
            </a:r>
            <a:endParaRPr lang="en-GB" b="1"/>
          </a:p>
        </p:txBody>
      </p:sp>
      <p:sp>
        <p:nvSpPr>
          <p:cNvPr id="4" name="Text Placeholder 3">
            <a:extLst>
              <a:ext uri="{FF2B5EF4-FFF2-40B4-BE49-F238E27FC236}">
                <a16:creationId xmlns:a16="http://schemas.microsoft.com/office/drawing/2014/main" id="{3C492C08-FBE5-0778-D2D1-DB6DAFFBBAB8}"/>
              </a:ext>
            </a:extLst>
          </p:cNvPr>
          <p:cNvSpPr>
            <a:spLocks noGrp="1"/>
          </p:cNvSpPr>
          <p:nvPr>
            <p:ph type="body" sz="quarter" idx="15"/>
          </p:nvPr>
        </p:nvSpPr>
        <p:spPr>
          <a:xfrm>
            <a:off x="586389" y="2085764"/>
            <a:ext cx="4712685" cy="4029456"/>
          </a:xfrm>
        </p:spPr>
        <p:txBody>
          <a:bodyPr/>
          <a:lstStyle/>
          <a:p>
            <a:r>
              <a:rPr lang="es-ES" sz="1600" b="0" i="0" strike="noStrike" cap="none" spc="0" baseline="0" dirty="0">
                <a:solidFill>
                  <a:srgbClr val="000000"/>
                </a:solidFill>
                <a:effectLst/>
                <a:latin typeface="Segoe UI"/>
                <a:ea typeface="Segoe UI"/>
                <a:cs typeface="Segoe UI"/>
              </a:rPr>
              <a:t>El enriquecimiento con IA hace que la búsqueda de contenido sea más útil.</a:t>
            </a:r>
          </a:p>
          <a:p>
            <a:r>
              <a:rPr lang="es-ES" sz="1600" b="0" i="0" strike="noStrike" cap="none" spc="0" baseline="0" dirty="0">
                <a:solidFill>
                  <a:srgbClr val="000000"/>
                </a:solidFill>
                <a:effectLst/>
                <a:latin typeface="Segoe UI"/>
                <a:ea typeface="Segoe UI"/>
                <a:cs typeface="Segoe UI"/>
              </a:rPr>
              <a:t>El contenido enriquecido se crea mediante </a:t>
            </a:r>
            <a:r>
              <a:rPr lang="es-ES" sz="1600" b="0" i="1" strike="noStrike" cap="none" spc="0" baseline="0" dirty="0">
                <a:solidFill>
                  <a:srgbClr val="000000"/>
                </a:solidFill>
                <a:effectLst/>
                <a:latin typeface="Segoe UI"/>
                <a:ea typeface="Segoe UI"/>
                <a:cs typeface="Segoe UI"/>
              </a:rPr>
              <a:t>conjuntos de aptitudes </a:t>
            </a:r>
            <a:r>
              <a:rPr lang="es-ES" sz="1600" b="0" i="0" strike="noStrike" cap="none" spc="0" baseline="0" dirty="0">
                <a:solidFill>
                  <a:srgbClr val="000000"/>
                </a:solidFill>
                <a:effectLst/>
                <a:latin typeface="Segoe UI"/>
                <a:ea typeface="Segoe UI"/>
                <a:cs typeface="Segoe UI"/>
              </a:rPr>
              <a:t>que</a:t>
            </a:r>
            <a:r>
              <a:rPr lang="es-ES" sz="1600" b="0" i="1" strike="noStrike" cap="none" spc="0" baseline="0" dirty="0">
                <a:solidFill>
                  <a:srgbClr val="000000"/>
                </a:solidFill>
                <a:effectLst/>
                <a:latin typeface="Segoe UI"/>
                <a:ea typeface="Segoe UI"/>
                <a:cs typeface="Segoe UI"/>
              </a:rPr>
              <a:t>:</a:t>
            </a:r>
            <a:endParaRPr lang="en-GB" dirty="0">
              <a:latin typeface="Segoe UI" panose="020B0502040204020203" pitchFamily="34" charset="0"/>
            </a:endParaRPr>
          </a:p>
          <a:p>
            <a:pPr lvl="2"/>
            <a:r>
              <a:rPr lang="es-ES" sz="1200" b="0" i="0" strike="noStrike" cap="none" spc="0" baseline="0" dirty="0">
                <a:solidFill>
                  <a:srgbClr val="000000"/>
                </a:solidFill>
                <a:effectLst/>
                <a:latin typeface="Segoe UI"/>
                <a:ea typeface="Segoe UI"/>
                <a:cs typeface="Segoe UI"/>
              </a:rPr>
              <a:t>Reconocer entidades en texto</a:t>
            </a:r>
          </a:p>
          <a:p>
            <a:pPr lvl="2"/>
            <a:r>
              <a:rPr lang="es-ES" sz="1200" b="0" i="0" strike="noStrike" cap="none" spc="0" baseline="0" dirty="0">
                <a:solidFill>
                  <a:srgbClr val="000000"/>
                </a:solidFill>
                <a:effectLst/>
                <a:latin typeface="Segoe UI"/>
                <a:ea typeface="Segoe UI"/>
                <a:cs typeface="Segoe UI"/>
              </a:rPr>
              <a:t>Traducir texto</a:t>
            </a:r>
          </a:p>
          <a:p>
            <a:pPr lvl="2"/>
            <a:r>
              <a:rPr lang="es-ES" sz="1200" b="0" i="0" strike="noStrike" cap="none" spc="0" baseline="0" dirty="0">
                <a:solidFill>
                  <a:srgbClr val="000000"/>
                </a:solidFill>
                <a:effectLst/>
                <a:latin typeface="Segoe UI"/>
                <a:ea typeface="Segoe UI"/>
                <a:cs typeface="Segoe UI"/>
              </a:rPr>
              <a:t>Evaluación de la opinión</a:t>
            </a:r>
          </a:p>
          <a:p>
            <a:r>
              <a:rPr lang="es-ES" sz="1600" b="0" i="0" strike="noStrike" cap="none" spc="0" baseline="0" dirty="0">
                <a:solidFill>
                  <a:srgbClr val="161616"/>
                </a:solidFill>
                <a:effectLst/>
                <a:latin typeface="Segoe UI"/>
                <a:ea typeface="Segoe UI"/>
                <a:cs typeface="Segoe UI"/>
              </a:rPr>
              <a:t>Un </a:t>
            </a:r>
            <a:r>
              <a:rPr lang="es-ES" sz="1600" b="0" i="1" strike="noStrike" cap="none" spc="0" baseline="0" dirty="0">
                <a:solidFill>
                  <a:srgbClr val="161616"/>
                </a:solidFill>
                <a:effectLst/>
                <a:latin typeface="Segoe UI"/>
                <a:ea typeface="Segoe UI"/>
                <a:cs typeface="Segoe UI"/>
              </a:rPr>
              <a:t>conjunto de aptitudes</a:t>
            </a:r>
            <a:r>
              <a:rPr lang="es-ES" sz="1600" b="0" i="0" strike="noStrike" cap="none" spc="0" baseline="0" dirty="0">
                <a:solidFill>
                  <a:srgbClr val="161616"/>
                </a:solidFill>
                <a:effectLst/>
                <a:latin typeface="Segoe UI"/>
                <a:ea typeface="Segoe UI"/>
                <a:cs typeface="Segoe UI"/>
              </a:rPr>
              <a:t> genera </a:t>
            </a:r>
            <a:r>
              <a:rPr lang="es-ES" sz="1600" b="0" i="1" strike="noStrike" cap="none" spc="0" baseline="0" dirty="0">
                <a:solidFill>
                  <a:srgbClr val="161616"/>
                </a:solidFill>
                <a:effectLst/>
                <a:latin typeface="Segoe UI"/>
                <a:ea typeface="Segoe UI"/>
                <a:cs typeface="Segoe UI"/>
              </a:rPr>
              <a:t>documentos</a:t>
            </a:r>
            <a:r>
              <a:rPr lang="es-ES" sz="1600" b="0" i="0" strike="noStrike" cap="none" spc="0" baseline="0" dirty="0">
                <a:solidFill>
                  <a:srgbClr val="161616"/>
                </a:solidFill>
                <a:effectLst/>
                <a:latin typeface="Segoe UI"/>
                <a:ea typeface="Segoe UI"/>
                <a:cs typeface="Segoe UI"/>
              </a:rPr>
              <a:t> enriquecidos.</a:t>
            </a:r>
          </a:p>
          <a:p>
            <a:pPr lvl="1"/>
            <a:r>
              <a:rPr lang="es-ES" sz="1400" b="0" i="0" strike="noStrike" cap="none" spc="0" baseline="0" dirty="0">
                <a:solidFill>
                  <a:srgbClr val="161616"/>
                </a:solidFill>
                <a:effectLst/>
                <a:latin typeface="Segoe UI"/>
                <a:ea typeface="Segoe UI"/>
                <a:cs typeface="Segoe UI"/>
              </a:rPr>
              <a:t>Consumido durante la </a:t>
            </a:r>
            <a:r>
              <a:rPr lang="es-ES" sz="1400" b="0" i="1" strike="noStrike" cap="none" spc="0" baseline="0" dirty="0">
                <a:solidFill>
                  <a:srgbClr val="161616"/>
                </a:solidFill>
                <a:effectLst/>
                <a:latin typeface="Segoe UI"/>
                <a:ea typeface="Segoe UI"/>
                <a:cs typeface="Segoe UI"/>
              </a:rPr>
              <a:t> indexación</a:t>
            </a:r>
            <a:r>
              <a:rPr lang="es-ES" sz="1400" b="0" i="0" strike="noStrike" cap="none" spc="0" baseline="0" dirty="0">
                <a:solidFill>
                  <a:srgbClr val="161616"/>
                </a:solidFill>
                <a:effectLst/>
                <a:latin typeface="Segoe UI"/>
                <a:ea typeface="Segoe UI"/>
                <a:cs typeface="Segoe UI"/>
              </a:rPr>
              <a:t>.</a:t>
            </a:r>
          </a:p>
          <a:p>
            <a:pPr lvl="1"/>
            <a:r>
              <a:rPr lang="es-ES" sz="1400" b="0" i="0" strike="noStrike" cap="none" spc="0" baseline="0" dirty="0">
                <a:solidFill>
                  <a:srgbClr val="161616"/>
                </a:solidFill>
                <a:effectLst/>
                <a:latin typeface="Segoe UI"/>
                <a:ea typeface="Segoe UI"/>
                <a:cs typeface="Segoe UI"/>
              </a:rPr>
              <a:t>Proyectado en un </a:t>
            </a:r>
            <a:r>
              <a:rPr lang="es-ES" sz="1400" b="0" i="1" strike="noStrike" cap="none" spc="0" baseline="0" dirty="0">
                <a:solidFill>
                  <a:srgbClr val="161616"/>
                </a:solidFill>
                <a:effectLst/>
                <a:latin typeface="Segoe UI"/>
                <a:ea typeface="Segoe UI"/>
                <a:cs typeface="Segoe UI"/>
              </a:rPr>
              <a:t>almacén de conocimiento</a:t>
            </a:r>
            <a:r>
              <a:rPr lang="es-ES" sz="1400" b="0" i="0" strike="noStrike" cap="none" spc="0" baseline="0" dirty="0">
                <a:solidFill>
                  <a:srgbClr val="161616"/>
                </a:solidFill>
                <a:effectLst/>
                <a:latin typeface="Segoe UI"/>
                <a:ea typeface="Segoe UI"/>
                <a:cs typeface="Segoe UI"/>
              </a:rPr>
              <a:t>.</a:t>
            </a:r>
            <a:endParaRPr lang="en-GB" b="0" i="1" dirty="0">
              <a:effectLst/>
              <a:latin typeface="Segoe UI" panose="020B0502040204020203" pitchFamily="34" charset="0"/>
            </a:endParaRPr>
          </a:p>
          <a:p>
            <a:r>
              <a:rPr lang="es-ES" sz="1600" b="0" i="0" strike="noStrike" cap="none" spc="0" baseline="0" dirty="0">
                <a:solidFill>
                  <a:srgbClr val="000000"/>
                </a:solidFill>
                <a:effectLst/>
                <a:latin typeface="Segoe UI"/>
                <a:ea typeface="Segoe UI"/>
                <a:cs typeface="Segoe UI"/>
              </a:rPr>
              <a:t>Los datos serializados se pasan al motor de búsqueda para la indexación. </a:t>
            </a:r>
          </a:p>
          <a:p>
            <a:r>
              <a:rPr lang="es-ES" sz="1600" b="0" i="0" strike="noStrike" cap="none" spc="0" baseline="0" dirty="0" err="1">
                <a:solidFill>
                  <a:srgbClr val="000000"/>
                </a:solidFill>
                <a:effectLst/>
                <a:latin typeface="Segoe UI"/>
                <a:ea typeface="Segoe UI"/>
                <a:cs typeface="Segoe UI"/>
              </a:rPr>
              <a:t>Knowledge</a:t>
            </a:r>
            <a:r>
              <a:rPr lang="es-ES" sz="1600" b="0" i="0" strike="noStrike" cap="none" spc="0" baseline="0" dirty="0">
                <a:solidFill>
                  <a:srgbClr val="000000"/>
                </a:solidFill>
                <a:effectLst/>
                <a:latin typeface="Segoe UI"/>
                <a:ea typeface="Segoe UI"/>
                <a:cs typeface="Segoe UI"/>
              </a:rPr>
              <a:t> Store</a:t>
            </a:r>
          </a:p>
          <a:p>
            <a:pPr lvl="1"/>
            <a:r>
              <a:rPr lang="es-ES" sz="1400" b="0" i="1" strike="noStrike" cap="none" spc="0" baseline="0" dirty="0">
                <a:solidFill>
                  <a:srgbClr val="000000"/>
                </a:solidFill>
                <a:effectLst/>
                <a:latin typeface="Segoe UI"/>
                <a:ea typeface="Segoe UI"/>
                <a:cs typeface="Segoe UI"/>
              </a:rPr>
              <a:t>Receptor de datos </a:t>
            </a:r>
            <a:r>
              <a:rPr lang="es-ES" sz="1400" b="0" i="0" strike="noStrike" cap="none" spc="0" baseline="0" dirty="0">
                <a:solidFill>
                  <a:srgbClr val="000000"/>
                </a:solidFill>
                <a:effectLst/>
                <a:latin typeface="Segoe UI"/>
                <a:ea typeface="Segoe UI"/>
                <a:cs typeface="Segoe UI"/>
              </a:rPr>
              <a:t>creado por una canalización de enriquecimiento de AI </a:t>
            </a:r>
            <a:r>
              <a:rPr lang="es-ES" sz="1400" b="0" i="0" strike="noStrike" cap="none" spc="0" baseline="0" dirty="0" err="1">
                <a:solidFill>
                  <a:srgbClr val="000000"/>
                </a:solidFill>
                <a:effectLst/>
                <a:latin typeface="Segoe UI"/>
                <a:ea typeface="Segoe UI"/>
                <a:cs typeface="Segoe UI"/>
              </a:rPr>
              <a:t>Search</a:t>
            </a:r>
            <a:r>
              <a:rPr lang="es-ES" sz="1400" b="0" i="0" strike="noStrike" cap="none" spc="0" baseline="0" dirty="0">
                <a:solidFill>
                  <a:srgbClr val="000000"/>
                </a:solidFill>
                <a:effectLst/>
                <a:latin typeface="Segoe UI"/>
                <a:ea typeface="Segoe UI"/>
                <a:cs typeface="Segoe UI"/>
              </a:rPr>
              <a:t>. </a:t>
            </a:r>
          </a:p>
        </p:txBody>
      </p:sp>
      <p:pic>
        <p:nvPicPr>
          <p:cNvPr id="7" name="Picture Placeholder 6" descr="A diagram of the AI enrichment process">
            <a:extLst>
              <a:ext uri="{FF2B5EF4-FFF2-40B4-BE49-F238E27FC236}">
                <a16:creationId xmlns:a16="http://schemas.microsoft.com/office/drawing/2014/main" id="{EE9DC254-2481-F01A-521A-1B56306B8E50}"/>
              </a:ext>
            </a:extLst>
          </p:cNvPr>
          <p:cNvPicPr>
            <a:picLocks noGrp="1" noChangeAspect="1"/>
          </p:cNvPicPr>
          <p:nvPr>
            <p:ph type="pic" sz="quarter" idx="19"/>
          </p:nvPr>
        </p:nvPicPr>
        <p:blipFill>
          <a:blip r:embed="rId3"/>
          <a:srcRect l="13831" r="13831"/>
          <a:stretch>
            <a:fillRect/>
          </a:stretch>
        </p:blipFill>
        <p:spPr>
          <a:ln>
            <a:solidFill>
              <a:schemeClr val="bg1">
                <a:lumMod val="65000"/>
              </a:schemeClr>
            </a:solidFill>
          </a:ln>
        </p:spPr>
      </p:pic>
    </p:spTree>
    <p:extLst>
      <p:ext uri="{BB962C8B-B14F-4D97-AF65-F5344CB8AC3E}">
        <p14:creationId xmlns:p14="http://schemas.microsoft.com/office/powerpoint/2010/main" val="15264437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75360"/>
          </a:xfrm>
        </p:spPr>
        <p:txBody>
          <a:bodyPr/>
          <a:lstStyle/>
          <a:p>
            <a:pPr algn="l"/>
            <a:r>
              <a:rPr lang="es-ES" sz="3200" b="0" i="0" strike="noStrike" cap="none" spc="0" baseline="0">
                <a:solidFill>
                  <a:srgbClr val="000000"/>
                </a:solidFill>
                <a:effectLst/>
                <a:latin typeface="Segoe UI Semibold"/>
                <a:ea typeface="Segoe UI Semibold"/>
                <a:cs typeface="Segoe UI Semibold"/>
              </a:rPr>
              <a:t>Demo: </a:t>
            </a:r>
            <a:r>
              <a:rPr lang="es-ES" sz="3200" b="0" i="0" strike="noStrike" cap="none" spc="0" baseline="0">
                <a:solidFill>
                  <a:srgbClr val="222222"/>
                </a:solidFill>
                <a:effectLst/>
                <a:latin typeface="Segoe UI Semibold"/>
                <a:ea typeface="Segoe UI Semibold"/>
                <a:cs typeface="Segoe UI Semibold"/>
              </a:rPr>
              <a:t>Exploración de un índice de Azure AI Search (UI)</a:t>
            </a:r>
            <a:endParaRPr lang="en-US"/>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2" y="2542117"/>
            <a:ext cx="2056261" cy="2438400"/>
          </a:xfrm>
        </p:spPr>
        <p:txBody>
          <a:bodyPr/>
          <a:lstStyle/>
          <a:p>
            <a:r>
              <a:rPr lang="es-ES" sz="2000" b="0" i="0" strike="noStrike" cap="none" spc="0" baseline="0" dirty="0">
                <a:solidFill>
                  <a:srgbClr val="000000"/>
                </a:solidFill>
                <a:effectLst/>
                <a:latin typeface="Segoe UI"/>
                <a:ea typeface="Segoe UI"/>
                <a:cs typeface="Segoe UI"/>
              </a:rPr>
              <a:t>En esta demostración, verá cómo se agregan los enriquecimientos con IA a las funcionalidades de búsqueda.</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br>
              <a:rPr lang="es-ES" sz="2000" b="1" i="0" strike="noStrike" cap="none" spc="0" baseline="0" dirty="0">
                <a:solidFill>
                  <a:srgbClr val="000000"/>
                </a:solidFill>
                <a:effectLst/>
                <a:latin typeface="Segoe UI"/>
                <a:ea typeface="Segoe UI"/>
                <a:cs typeface="Segoe UI"/>
              </a:rPr>
            </a:br>
            <a:r>
              <a:rPr lang="es-ES" sz="2000" b="1" i="0" strike="noStrike" cap="none" spc="0" baseline="0" dirty="0">
                <a:solidFill>
                  <a:srgbClr val="000000"/>
                </a:solidFill>
                <a:effectLst/>
                <a:latin typeface="Segoe UI"/>
                <a:ea typeface="Segoe UI"/>
                <a:cs typeface="Segoe UI"/>
                <a:hlinkClick r:id="rId5" history="0"/>
              </a:rPr>
              <a:t>https://aka.ms/ai900-ai-search</a:t>
            </a:r>
            <a:r>
              <a:rPr lang="es-ES" sz="2000" i="0" strike="noStrike" cap="none" spc="0" baseline="0" dirty="0">
                <a:solidFill>
                  <a:srgbClr val="000000"/>
                </a:solidFill>
                <a:effectLst/>
                <a:latin typeface="Segoe UI"/>
                <a:ea typeface="Segoe UI"/>
                <a:cs typeface="Segoe UI"/>
              </a:rPr>
              <a:t>.</a:t>
            </a:r>
            <a:r>
              <a:rPr lang="es-ES" sz="2000" b="1" i="0" strike="noStrike" cap="none" spc="0" baseline="0" dirty="0">
                <a:solidFill>
                  <a:srgbClr val="000000"/>
                </a:solidFill>
                <a:effectLst/>
                <a:latin typeface="Segoe UI"/>
                <a:ea typeface="Segoe UI"/>
                <a:cs typeface="Segoe UI"/>
              </a:rPr>
              <a:t> </a:t>
            </a:r>
          </a:p>
        </p:txBody>
      </p:sp>
    </p:spTree>
    <p:extLst>
      <p:ext uri="{BB962C8B-B14F-4D97-AF65-F5344CB8AC3E}">
        <p14:creationId xmlns:p14="http://schemas.microsoft.com/office/powerpoint/2010/main" val="39986995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E885-B156-76BF-7347-AE9FE79CD52D}"/>
              </a:ext>
            </a:extLst>
          </p:cNvPr>
          <p:cNvSpPr>
            <a:spLocks noGrp="1"/>
          </p:cNvSpPr>
          <p:nvPr>
            <p:ph type="title"/>
          </p:nvPr>
        </p:nvSpPr>
        <p:spPr/>
        <p:txBody>
          <a:bodyPr/>
          <a:lstStyle/>
          <a:p>
            <a:r>
              <a:rPr lang="es-ES" sz="3200" b="0" i="0" strike="noStrike" cap="none" spc="0" baseline="0">
                <a:solidFill>
                  <a:srgbClr val="000000"/>
                </a:solidFill>
                <a:effectLst/>
                <a:latin typeface="Segoe UI Semibold"/>
                <a:ea typeface="Segoe UI Semibold"/>
                <a:cs typeface="Segoe UI Semibold"/>
              </a:rPr>
              <a:t>Prueba de conocimientos</a:t>
            </a:r>
          </a:p>
        </p:txBody>
      </p:sp>
      <p:sp>
        <p:nvSpPr>
          <p:cNvPr id="21" name="Text Placeholder 9">
            <a:extLst>
              <a:ext uri="{FF2B5EF4-FFF2-40B4-BE49-F238E27FC236}">
                <a16:creationId xmlns:a16="http://schemas.microsoft.com/office/drawing/2014/main" id="{5E6DFD64-1B13-4576-648D-D3B7DBCF7298}"/>
              </a:ext>
            </a:extLst>
          </p:cNvPr>
          <p:cNvSpPr>
            <a:spLocks noGrp="1"/>
          </p:cNvSpPr>
          <p:nvPr>
            <p:ph type="body" sz="quarter" idx="17"/>
          </p:nvPr>
        </p:nvSpPr>
        <p:spPr>
          <a:xfrm>
            <a:off x="1235075" y="1594151"/>
            <a:ext cx="8778782" cy="213360"/>
          </a:xfrm>
        </p:spPr>
        <p:txBody>
          <a:bodyPr/>
          <a:lstStyle/>
          <a:p>
            <a:r>
              <a:rPr lang="es-ES" sz="1400" b="0" i="0" strike="noStrike" cap="none" spc="0" baseline="0">
                <a:solidFill>
                  <a:srgbClr val="000000"/>
                </a:solidFill>
                <a:effectLst/>
                <a:latin typeface="Segoe UI Semibold"/>
                <a:ea typeface="Segoe UI Semibold"/>
                <a:cs typeface="Segoe UI Semibold"/>
              </a:rPr>
              <a:t>¿Para qué problema está diseñado el servicio Documento de inteligencia?</a:t>
            </a:r>
          </a:p>
        </p:txBody>
      </p:sp>
      <p:sp>
        <p:nvSpPr>
          <p:cNvPr id="22" name="Text Placeholder 8">
            <a:extLst>
              <a:ext uri="{FF2B5EF4-FFF2-40B4-BE49-F238E27FC236}">
                <a16:creationId xmlns:a16="http://schemas.microsoft.com/office/drawing/2014/main" id="{AA999767-0B8A-9ADE-679C-6EB0B34B3B55}"/>
              </a:ext>
            </a:extLst>
          </p:cNvPr>
          <p:cNvSpPr>
            <a:spLocks noGrp="1"/>
          </p:cNvSpPr>
          <p:nvPr>
            <p:ph type="body" sz="quarter" idx="15"/>
          </p:nvPr>
        </p:nvSpPr>
        <p:spPr>
          <a:xfrm>
            <a:off x="1238759" y="1985838"/>
            <a:ext cx="8775098" cy="725424"/>
          </a:xfrm>
        </p:spPr>
        <p:txBody>
          <a:bodyPr/>
          <a:lstStyle/>
          <a:p>
            <a:r>
              <a:rPr lang="es-ES" sz="1400" b="0" i="0" strike="noStrike" cap="none" spc="0" baseline="0">
                <a:solidFill>
                  <a:srgbClr val="000000"/>
                </a:solidFill>
                <a:effectLst/>
                <a:latin typeface="Segoe UI"/>
                <a:ea typeface="Segoe UI"/>
                <a:cs typeface="Segoe UI"/>
              </a:rPr>
              <a:t>Leer texto de grandes volúmenes de documentos escaneados.</a:t>
            </a:r>
          </a:p>
          <a:p>
            <a:r>
              <a:rPr lang="es-ES" sz="1400" b="0" i="0" strike="noStrike" cap="none" spc="0" baseline="0">
                <a:solidFill>
                  <a:srgbClr val="000000"/>
                </a:solidFill>
                <a:effectLst/>
                <a:latin typeface="Segoe UI"/>
                <a:ea typeface="Segoe UI"/>
                <a:cs typeface="Segoe UI"/>
              </a:rPr>
              <a:t>Extraer pares clave-valor de formularios para la entrada en una base de datos. </a:t>
            </a:r>
          </a:p>
          <a:p>
            <a:r>
              <a:rPr lang="es-ES" sz="1400" b="0" i="0" strike="noStrike" cap="none" spc="0" baseline="0">
                <a:solidFill>
                  <a:srgbClr val="000000"/>
                </a:solidFill>
                <a:effectLst/>
                <a:latin typeface="Segoe UI"/>
                <a:ea typeface="Segoe UI"/>
                <a:cs typeface="Segoe UI"/>
              </a:rPr>
              <a:t>Extraer opiniones positivas y negativas de imágenes escaneadas. </a:t>
            </a:r>
          </a:p>
        </p:txBody>
      </p:sp>
      <p:sp>
        <p:nvSpPr>
          <p:cNvPr id="29" name="Text Placeholder 14">
            <a:extLst>
              <a:ext uri="{FF2B5EF4-FFF2-40B4-BE49-F238E27FC236}">
                <a16:creationId xmlns:a16="http://schemas.microsoft.com/office/drawing/2014/main" id="{31697569-764E-32A2-70D2-42177B3D7E67}"/>
              </a:ext>
            </a:extLst>
          </p:cNvPr>
          <p:cNvSpPr>
            <a:spLocks noGrp="1"/>
          </p:cNvSpPr>
          <p:nvPr>
            <p:ph type="body" sz="quarter" idx="20"/>
          </p:nvPr>
        </p:nvSpPr>
        <p:spPr>
          <a:xfrm>
            <a:off x="1277226" y="3008187"/>
            <a:ext cx="9004840" cy="426720"/>
          </a:xfrm>
        </p:spPr>
        <p:txBody>
          <a:bodyPr/>
          <a:lstStyle/>
          <a:p>
            <a:r>
              <a:rPr lang="es-ES" sz="1400" b="0" i="0" strike="noStrike" cap="none" spc="0" baseline="0" dirty="0">
                <a:solidFill>
                  <a:srgbClr val="000000"/>
                </a:solidFill>
                <a:effectLst/>
                <a:latin typeface="Segoe UI Semibold"/>
                <a:ea typeface="Segoe UI Semibold"/>
                <a:cs typeface="Segoe UI Semibold"/>
              </a:rPr>
              <a:t>Quiere extraer información y realizar reconocimiento semántico de los campos extraídos. ¿Qué servicio usaría? </a:t>
            </a:r>
          </a:p>
        </p:txBody>
      </p:sp>
      <p:sp>
        <p:nvSpPr>
          <p:cNvPr id="30" name="Text Placeholder 16">
            <a:extLst>
              <a:ext uri="{FF2B5EF4-FFF2-40B4-BE49-F238E27FC236}">
                <a16:creationId xmlns:a16="http://schemas.microsoft.com/office/drawing/2014/main" id="{536D697F-13D2-D06F-6646-5DFE2A493061}"/>
              </a:ext>
            </a:extLst>
          </p:cNvPr>
          <p:cNvSpPr>
            <a:spLocks noGrp="1"/>
          </p:cNvSpPr>
          <p:nvPr>
            <p:ph type="body" sz="quarter" idx="21"/>
          </p:nvPr>
        </p:nvSpPr>
        <p:spPr>
          <a:xfrm>
            <a:off x="1280910" y="3429000"/>
            <a:ext cx="8775098" cy="725424"/>
          </a:xfrm>
        </p:spPr>
        <p:txBody>
          <a:bodyPr/>
          <a:lstStyle/>
          <a:p>
            <a:r>
              <a:rPr lang="es-ES" sz="1400" b="0" i="0" strike="noStrike" cap="none" spc="0" baseline="0">
                <a:solidFill>
                  <a:srgbClr val="000000"/>
                </a:solidFill>
                <a:effectLst/>
                <a:latin typeface="Segoe UI"/>
                <a:ea typeface="Segoe UI"/>
                <a:cs typeface="Segoe UI"/>
              </a:rPr>
              <a:t>Visión de AI  </a:t>
            </a:r>
          </a:p>
          <a:p>
            <a:r>
              <a:rPr lang="es-ES" sz="1400" b="0" i="0" strike="noStrike" cap="none" spc="0" baseline="0">
                <a:solidFill>
                  <a:srgbClr val="000000"/>
                </a:solidFill>
                <a:effectLst/>
                <a:latin typeface="Segoe UI"/>
                <a:ea typeface="Segoe UI"/>
                <a:cs typeface="Segoe UI"/>
              </a:rPr>
              <a:t>Reconocimiento óptico de caracteres </a:t>
            </a:r>
          </a:p>
          <a:p>
            <a:r>
              <a:rPr lang="es-ES" sz="1400" b="0" i="0" strike="noStrike" cap="none" spc="0" baseline="0">
                <a:solidFill>
                  <a:srgbClr val="000000"/>
                </a:solidFill>
                <a:effectLst/>
                <a:latin typeface="Segoe UI"/>
                <a:ea typeface="Segoe UI"/>
                <a:cs typeface="Segoe UI"/>
              </a:rPr>
              <a:t>Documento de inteligencia de IA</a:t>
            </a:r>
          </a:p>
        </p:txBody>
      </p:sp>
      <p:sp>
        <p:nvSpPr>
          <p:cNvPr id="7" name="Text Placeholder 6">
            <a:extLst>
              <a:ext uri="{FF2B5EF4-FFF2-40B4-BE49-F238E27FC236}">
                <a16:creationId xmlns:a16="http://schemas.microsoft.com/office/drawing/2014/main" id="{43504984-4B13-C68C-9AE7-FA8D8DDB7FCA}"/>
              </a:ext>
            </a:extLst>
          </p:cNvPr>
          <p:cNvSpPr>
            <a:spLocks noGrp="1"/>
          </p:cNvSpPr>
          <p:nvPr>
            <p:ph type="body" sz="quarter" idx="22"/>
          </p:nvPr>
        </p:nvSpPr>
        <p:spPr>
          <a:xfrm>
            <a:off x="1280214" y="4316398"/>
            <a:ext cx="8778782" cy="213360"/>
          </a:xfrm>
        </p:spPr>
        <p:txBody>
          <a:bodyPr/>
          <a:lstStyle/>
          <a:p>
            <a:r>
              <a:rPr lang="es-ES" sz="1400" b="0" i="0" strike="noStrike" cap="none" spc="0" baseline="0">
                <a:solidFill>
                  <a:srgbClr val="000000"/>
                </a:solidFill>
                <a:effectLst/>
                <a:latin typeface="Segoe UI Semibold"/>
                <a:ea typeface="Segoe UI Semibold"/>
                <a:cs typeface="Segoe UI Semibold"/>
              </a:rPr>
              <a:t>¿Qué dos pasos forman parte de la creación de una solución de AI Search?</a:t>
            </a:r>
          </a:p>
        </p:txBody>
      </p:sp>
      <p:sp>
        <p:nvSpPr>
          <p:cNvPr id="8" name="Text Placeholder 7">
            <a:extLst>
              <a:ext uri="{FF2B5EF4-FFF2-40B4-BE49-F238E27FC236}">
                <a16:creationId xmlns:a16="http://schemas.microsoft.com/office/drawing/2014/main" id="{B3BFCD16-A690-700C-1017-88DA6D041568}"/>
              </a:ext>
            </a:extLst>
          </p:cNvPr>
          <p:cNvSpPr>
            <a:spLocks noGrp="1"/>
          </p:cNvSpPr>
          <p:nvPr>
            <p:ph type="body" sz="quarter" idx="23"/>
          </p:nvPr>
        </p:nvSpPr>
        <p:spPr>
          <a:xfrm>
            <a:off x="1282404" y="4722721"/>
            <a:ext cx="8775098" cy="725424"/>
          </a:xfrm>
        </p:spPr>
        <p:txBody>
          <a:bodyPr/>
          <a:lstStyle/>
          <a:p>
            <a:r>
              <a:rPr lang="es-ES" sz="1400" b="0" i="0" strike="noStrike" cap="none" spc="0" baseline="0">
                <a:solidFill>
                  <a:srgbClr val="000000"/>
                </a:solidFill>
                <a:effectLst/>
                <a:latin typeface="Segoe UI"/>
                <a:ea typeface="Segoe UI"/>
                <a:cs typeface="Segoe UI"/>
              </a:rPr>
              <a:t>Crear bases de datos de datos estructurados e indexar los datos.</a:t>
            </a:r>
          </a:p>
          <a:p>
            <a:r>
              <a:rPr lang="es-ES" sz="1400" b="0" i="0" strike="noStrike" cap="none" spc="0" baseline="0">
                <a:solidFill>
                  <a:srgbClr val="000000"/>
                </a:solidFill>
                <a:effectLst/>
                <a:latin typeface="Segoe UI"/>
                <a:ea typeface="Segoe UI"/>
                <a:cs typeface="Segoe UI"/>
              </a:rPr>
              <a:t>Enriquecimiento con IA e indexación</a:t>
            </a:r>
          </a:p>
          <a:p>
            <a:r>
              <a:rPr lang="es-ES" sz="1400" b="0" i="0" strike="noStrike" cap="none" spc="0" baseline="0">
                <a:solidFill>
                  <a:srgbClr val="000000"/>
                </a:solidFill>
                <a:effectLst/>
                <a:latin typeface="Segoe UI"/>
                <a:ea typeface="Segoe UI"/>
                <a:cs typeface="Segoe UI"/>
              </a:rPr>
              <a:t>Identificar los conjuntos de aptitudes necesarios para compilar índices.</a:t>
            </a:r>
          </a:p>
        </p:txBody>
      </p:sp>
      <p:sp>
        <p:nvSpPr>
          <p:cNvPr id="31" name="Graphic 26">
            <a:extLst>
              <a:ext uri="{FF2B5EF4-FFF2-40B4-BE49-F238E27FC236}">
                <a16:creationId xmlns:a16="http://schemas.microsoft.com/office/drawing/2014/main" id="{28E78449-8A0E-859F-E7BB-26F1BA6325F8}"/>
              </a:ext>
              <a:ext uri="{C183D7F6-B498-43B3-948B-1728B52AA6E4}">
                <adec:decorative xmlns:adec="http://schemas.microsoft.com/office/drawing/2017/decorative" val="1"/>
              </a:ext>
            </a:extLst>
          </p:cNvPr>
          <p:cNvSpPr/>
          <p:nvPr/>
        </p:nvSpPr>
        <p:spPr>
          <a:xfrm>
            <a:off x="1322365" y="398924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10" name="Graphic 26">
            <a:extLst>
              <a:ext uri="{FF2B5EF4-FFF2-40B4-BE49-F238E27FC236}">
                <a16:creationId xmlns:a16="http://schemas.microsoft.com/office/drawing/2014/main" id="{8C8A3C9A-FDFA-0DB7-EB50-141F20D2412E}"/>
              </a:ext>
              <a:ext uri="{C183D7F6-B498-43B3-948B-1728B52AA6E4}">
                <adec:decorative xmlns:adec="http://schemas.microsoft.com/office/drawing/2017/decorative" val="1"/>
              </a:ext>
            </a:extLst>
          </p:cNvPr>
          <p:cNvSpPr/>
          <p:nvPr/>
        </p:nvSpPr>
        <p:spPr>
          <a:xfrm>
            <a:off x="1312967" y="503138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23" name="Graphic 26">
            <a:extLst>
              <a:ext uri="{FF2B5EF4-FFF2-40B4-BE49-F238E27FC236}">
                <a16:creationId xmlns:a16="http://schemas.microsoft.com/office/drawing/2014/main" id="{C38A5466-E70F-902A-ACD7-5DC315950B0B}"/>
              </a:ext>
              <a:ext uri="{C183D7F6-B498-43B3-948B-1728B52AA6E4}">
                <adec:decorative xmlns:adec="http://schemas.microsoft.com/office/drawing/2017/decorative" val="1"/>
              </a:ext>
            </a:extLst>
          </p:cNvPr>
          <p:cNvSpPr/>
          <p:nvPr/>
        </p:nvSpPr>
        <p:spPr>
          <a:xfrm>
            <a:off x="1280214" y="228682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1004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a:solidFill>
                  <a:srgbClr val="000000"/>
                </a:solidFill>
                <a:effectLst/>
                <a:latin typeface="Segoe UI Semibold"/>
                <a:ea typeface="Segoe UI Semibold"/>
                <a:cs typeface="Segoe UI Semibold"/>
              </a:rPr>
              <a:t>Resumen</a:t>
            </a:r>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tretch>
              <a:fillRect/>
            </a:stretch>
          </p:blipFill>
          <p:spPr>
            <a:xfrm>
              <a:off x="5749602" y="2325202"/>
              <a:ext cx="692796" cy="692796"/>
            </a:xfrm>
            <a:prstGeom prst="rect">
              <a:avLst/>
            </a:prstGeom>
            <a:noFill/>
          </p:spPr>
        </p:pic>
      </p:gr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356038" y="1926472"/>
            <a:ext cx="6530497" cy="304800"/>
          </a:xfrm>
        </p:spPr>
        <p:txBody>
          <a:bodyPr/>
          <a:lstStyle/>
          <a:p>
            <a:r>
              <a:rPr lang="es-ES" sz="2000" b="0" i="0" strike="noStrike" cap="none" spc="0" baseline="0">
                <a:solidFill>
                  <a:srgbClr val="000000"/>
                </a:solidFill>
                <a:effectLst/>
                <a:latin typeface="Segoe UI Semibold"/>
                <a:ea typeface="Segoe UI Semibold"/>
                <a:cs typeface="Segoe UI Semibold"/>
              </a:rPr>
              <a:t>Inteligencia de documentos de Azure AI</a:t>
            </a:r>
          </a:p>
        </p:txBody>
      </p:sp>
      <p:sp>
        <p:nvSpPr>
          <p:cNvPr id="20" name="Text Placeholder 8">
            <a:extLst>
              <a:ext uri="{FF2B5EF4-FFF2-40B4-BE49-F238E27FC236}">
                <a16:creationId xmlns:a16="http://schemas.microsoft.com/office/drawing/2014/main" id="{466D1B24-1BFA-77FB-F366-268526219863}"/>
              </a:ext>
            </a:extLst>
          </p:cNvPr>
          <p:cNvSpPr>
            <a:spLocks noGrp="1"/>
          </p:cNvSpPr>
          <p:nvPr>
            <p:ph type="body" sz="quarter" idx="35"/>
          </p:nvPr>
        </p:nvSpPr>
        <p:spPr>
          <a:xfrm>
            <a:off x="4356039" y="2355573"/>
            <a:ext cx="5636577" cy="1095685"/>
          </a:xfrm>
          <a:noFill/>
        </p:spPr>
        <p:txBody>
          <a:bodyPr wrap="square" lIns="0" tIns="0" rIns="0" bIns="0">
            <a:noAutofit/>
          </a:bodyPr>
          <a:lstStyle/>
          <a:p>
            <a:pPr marL="231775" indent="-231775" defTabSz="914367">
              <a:spcAft>
                <a:spcPts val="600"/>
              </a:spcAft>
              <a:buSzTx/>
            </a:pPr>
            <a:r>
              <a:rPr lang="es-ES" b="0" i="0" strike="noStrike" cap="none" spc="0" baseline="0" dirty="0">
                <a:solidFill>
                  <a:srgbClr val="000000"/>
                </a:solidFill>
                <a:effectLst/>
                <a:latin typeface="Segoe UI"/>
                <a:ea typeface="Segoe UI"/>
                <a:cs typeface="Segoe UI"/>
              </a:rPr>
              <a:t>¿Qué es Documento de inteligencia de AI?</a:t>
            </a:r>
          </a:p>
          <a:p>
            <a:pPr marL="231775" indent="-231775" defTabSz="914367">
              <a:spcAft>
                <a:spcPts val="600"/>
              </a:spcAft>
              <a:buSzTx/>
            </a:pPr>
            <a:r>
              <a:rPr lang="es-ES" b="0" i="0" strike="noStrike" cap="none" spc="0" baseline="0" dirty="0">
                <a:solidFill>
                  <a:srgbClr val="000000"/>
                </a:solidFill>
                <a:effectLst/>
                <a:latin typeface="Segoe UI"/>
                <a:ea typeface="Segoe UI"/>
                <a:cs typeface="Segoe UI"/>
              </a:rPr>
              <a:t>Tres tipos de servicios de Documento de inteligencia de AI </a:t>
            </a:r>
          </a:p>
          <a:p>
            <a:pPr marL="231775" indent="-231775" defTabSz="914367">
              <a:spcAft>
                <a:spcPts val="600"/>
              </a:spcAft>
              <a:buSzTx/>
            </a:pPr>
            <a:r>
              <a:rPr lang="es-ES" b="0" i="0" strike="noStrike" cap="none" spc="0" baseline="0" dirty="0">
                <a:solidFill>
                  <a:srgbClr val="000000"/>
                </a:solidFill>
                <a:effectLst/>
                <a:latin typeface="Segoe UI"/>
                <a:ea typeface="Segoe UI"/>
                <a:cs typeface="Segoe UI"/>
              </a:rPr>
              <a:t>Análisis de formularios específicos con el servicio Documento de inteligencia de AI</a:t>
            </a:r>
          </a:p>
        </p:txBody>
      </p:sp>
      <p:sp>
        <p:nvSpPr>
          <p:cNvPr id="22" name="Text Placeholder 6">
            <a:extLst>
              <a:ext uri="{FF2B5EF4-FFF2-40B4-BE49-F238E27FC236}">
                <a16:creationId xmlns:a16="http://schemas.microsoft.com/office/drawing/2014/main" id="{9BDB99FE-465C-177A-80CC-4492AEE409AE}"/>
              </a:ext>
            </a:extLst>
          </p:cNvPr>
          <p:cNvSpPr txBox="1"/>
          <p:nvPr/>
        </p:nvSpPr>
        <p:spPr>
          <a:xfrm>
            <a:off x="4356039" y="3906629"/>
            <a:ext cx="5364224" cy="3048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0" i="0" strike="noStrike" cap="none" spc="0" baseline="0">
                <a:solidFill>
                  <a:srgbClr val="000000"/>
                </a:solidFill>
                <a:effectLst/>
                <a:latin typeface="Segoe UI Semibold"/>
                <a:ea typeface="Segoe UI Semibold"/>
                <a:cs typeface="Segoe UI Semibold"/>
              </a:rPr>
              <a:t>Azure AI Search</a:t>
            </a:r>
          </a:p>
        </p:txBody>
      </p:sp>
      <p:sp>
        <p:nvSpPr>
          <p:cNvPr id="23" name="TextBox 22">
            <a:extLst>
              <a:ext uri="{FF2B5EF4-FFF2-40B4-BE49-F238E27FC236}">
                <a16:creationId xmlns:a16="http://schemas.microsoft.com/office/drawing/2014/main" id="{9BAAA182-5E75-061A-FB9F-40CCB69E7B87}"/>
              </a:ext>
            </a:extLst>
          </p:cNvPr>
          <p:cNvSpPr txBox="1"/>
          <p:nvPr/>
        </p:nvSpPr>
        <p:spPr>
          <a:xfrm>
            <a:off x="4356038" y="4397286"/>
            <a:ext cx="5794459" cy="815608"/>
          </a:xfrm>
          <a:prstGeom prst="rect">
            <a:avLst/>
          </a:prstGeom>
          <a:noFill/>
        </p:spPr>
        <p:txBody>
          <a:bodyPr wrap="square" lIns="0" tIns="0" rIns="0" bIns="0">
            <a:spAutoFit/>
          </a:bodyPr>
          <a:lstStyle/>
          <a:p>
            <a:pPr marL="231775" indent="-231775">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¿Qué es la minería de conocimientos?</a:t>
            </a:r>
          </a:p>
          <a:p>
            <a:pPr marL="231775" indent="-231775">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Proceso de tres pasos para crear un almacén de conocimiento con Azure AI </a:t>
            </a:r>
            <a:r>
              <a:rPr lang="es-ES" sz="1600" b="0" i="0" strike="noStrike" cap="none" spc="0" baseline="0" dirty="0" err="1">
                <a:solidFill>
                  <a:srgbClr val="000000"/>
                </a:solidFill>
                <a:effectLst/>
                <a:latin typeface="Segoe UI"/>
                <a:ea typeface="Segoe UI"/>
                <a:cs typeface="Segoe UI"/>
              </a:rPr>
              <a:t>Search</a:t>
            </a:r>
            <a:r>
              <a:rPr lang="es-ES" sz="1600" b="0" i="0" strike="noStrike" cap="none" spc="0" baseline="0" dirty="0">
                <a:solidFill>
                  <a:srgbClr val="000000"/>
                </a:solidFill>
                <a:effectLst/>
                <a:latin typeface="Segoe UI"/>
                <a:ea typeface="Segoe UI"/>
                <a:cs typeface="Segoe UI"/>
              </a:rPr>
              <a:t> </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a:solidFill>
                  <a:srgbClr val="000000"/>
                </a:solidFill>
                <a:effectLst/>
                <a:latin typeface="Segoe UI Semibold"/>
                <a:ea typeface="Segoe UI Semibold"/>
                <a:cs typeface="Segoe UI Semibold"/>
              </a:rPr>
              <a:t>Referencias</a:t>
            </a:r>
          </a:p>
        </p:txBody>
      </p:sp>
      <p:sp>
        <p:nvSpPr>
          <p:cNvPr id="2" name="Oval 1">
            <a:extLst>
              <a:ext uri="{FF2B5EF4-FFF2-40B4-BE49-F238E27FC236}">
                <a16:creationId xmlns:a16="http://schemas.microsoft.com/office/drawing/2014/main" id="{90430C75-5B68-D7E4-7D8F-1438A039AF7F}"/>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81F7CF81-3FC2-6219-292E-42085E30E5A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12" name="TextBox 11">
            <a:extLst>
              <a:ext uri="{FF2B5EF4-FFF2-40B4-BE49-F238E27FC236}">
                <a16:creationId xmlns:a16="http://schemas.microsoft.com/office/drawing/2014/main" id="{FCF81137-D6AE-377A-3149-6FFB6E7ABA92}"/>
              </a:ext>
            </a:extLst>
          </p:cNvPr>
          <p:cNvSpPr txBox="1"/>
          <p:nvPr/>
        </p:nvSpPr>
        <p:spPr>
          <a:xfrm>
            <a:off x="666750" y="1309390"/>
            <a:ext cx="5429250" cy="3048000"/>
          </a:xfrm>
          <a:prstGeom prst="rect">
            <a:avLst/>
          </a:prstGeom>
          <a:noFill/>
        </p:spPr>
        <p:txBody>
          <a:bodyPr wrap="square" lIns="0" tIns="0" rIns="0" bIns="0" rtlCol="0">
            <a:spAutoFit/>
          </a:bodyPr>
          <a:lstStyle/>
          <a:p>
            <a:pPr algn="l"/>
            <a:r>
              <a:rPr lang="es-ES" sz="2000" b="0" i="0" strike="noStrike" cap="none" spc="0" baseline="0" dirty="0">
                <a:solidFill>
                  <a:srgbClr val="000000"/>
                </a:solidFill>
                <a:effectLst/>
                <a:latin typeface="Segoe UI"/>
                <a:ea typeface="Segoe UI"/>
                <a:cs typeface="Segoe UI"/>
              </a:rPr>
              <a:t>Más información sobre: </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Documento de inteligencia de Azure AI</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minería de conocimiento con Azure AI </a:t>
            </a:r>
            <a:r>
              <a:rPr lang="es-ES" sz="2000" b="0" i="0" strike="noStrike" cap="none" spc="0" baseline="0" dirty="0" err="1">
                <a:solidFill>
                  <a:srgbClr val="000000"/>
                </a:solidFill>
                <a:effectLst/>
                <a:latin typeface="Segoe UI"/>
                <a:ea typeface="Segoe UI"/>
                <a:cs typeface="Segoe UI"/>
              </a:rPr>
              <a:t>Search</a:t>
            </a:r>
            <a:endParaRPr lang="es-ES" sz="2000" b="0" i="0" strike="noStrike" cap="none" spc="0" baseline="0" dirty="0">
              <a:solidFill>
                <a:srgbClr val="000000"/>
              </a:solidFill>
              <a:effectLst/>
              <a:latin typeface="Segoe UI"/>
              <a:ea typeface="Segoe UI"/>
              <a:cs typeface="Segoe UI"/>
            </a:endParaRPr>
          </a:p>
          <a:p>
            <a:pPr algn="l"/>
            <a:endParaRPr lang="en-US" sz="2000" dirty="0"/>
          </a:p>
          <a:p>
            <a:r>
              <a:rPr lang="es-ES" sz="2000" b="0" i="0" strike="noStrike" cap="none" spc="0" baseline="0" dirty="0">
                <a:solidFill>
                  <a:srgbClr val="000000"/>
                </a:solidFill>
                <a:effectLst/>
                <a:latin typeface="Segoe UI"/>
                <a:ea typeface="Segoe UI"/>
                <a:cs typeface="Segoe UI"/>
              </a:rPr>
              <a:t>A través del contenido de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hlinkClick r:id="rId5"/>
              </a:rPr>
              <a:t>Aspectos básicos de Microsoft Azure AI: Documento de inteligencia y minería de conocimiento: entrenamiento | Microsoft </a:t>
            </a:r>
            <a:r>
              <a:rPr lang="es-ES" sz="2000" b="0" i="0" strike="noStrike" cap="none" spc="0" baseline="0" dirty="0" err="1">
                <a:solidFill>
                  <a:srgbClr val="000000"/>
                </a:solidFill>
                <a:effectLst/>
                <a:latin typeface="Segoe UI"/>
                <a:ea typeface="Segoe UI"/>
                <a:cs typeface="Segoe UI"/>
                <a:hlinkClick r:id="rId5"/>
              </a:rPr>
              <a:t>Learn</a:t>
            </a:r>
            <a:endParaRPr lang="en-US" sz="2000" dirty="0"/>
          </a:p>
        </p:txBody>
      </p:sp>
    </p:spTree>
    <p:extLst>
      <p:ext uri="{BB962C8B-B14F-4D97-AF65-F5344CB8AC3E}">
        <p14:creationId xmlns:p14="http://schemas.microsoft.com/office/powerpoint/2010/main" val="38938345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a:xfrm>
            <a:off x="588262" y="-612577"/>
            <a:ext cx="8193024" cy="304800"/>
          </a:xfrm>
        </p:spPr>
        <p:txBody>
          <a:bodyPr/>
          <a:lstStyle/>
          <a:p>
            <a:r>
              <a:rPr lang="es-ES" sz="2000" b="0" i="0" strike="noStrike" cap="none" spc="0" baseline="0">
                <a:solidFill>
                  <a:srgbClr val="001F2D"/>
                </a:solidFill>
                <a:effectLst/>
                <a:latin typeface="Segoe UI Semibold"/>
                <a:ea typeface="Segoe UI Semibold"/>
                <a:cs typeface="Segoe UI Semibold"/>
              </a:rPr>
              <a:t>Diapositiva de cierre</a:t>
            </a:r>
          </a:p>
        </p:txBody>
      </p:sp>
    </p:spTree>
    <p:extLst>
      <p:ext uri="{BB962C8B-B14F-4D97-AF65-F5344CB8AC3E}">
        <p14:creationId xmlns:p14="http://schemas.microsoft.com/office/powerpoint/2010/main" val="1057138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s-ES" sz="3200" b="0" i="0" strike="noStrike" cap="none" spc="0" baseline="0">
                <a:solidFill>
                  <a:srgbClr val="000000"/>
                </a:solidFill>
                <a:effectLst/>
                <a:latin typeface="Segoe UI Semibold"/>
                <a:ea typeface="Segoe UI Semibold"/>
                <a:cs typeface="Segoe UI Semibold"/>
              </a:rPr>
              <a:t>Programa</a:t>
            </a:r>
          </a:p>
        </p:txBody>
      </p:sp>
      <p:sp>
        <p:nvSpPr>
          <p:cNvPr id="6" name="Text Placeholder 5"/>
          <p:cNvSpPr>
            <a:spLocks noGrp="1"/>
          </p:cNvSpPr>
          <p:nvPr>
            <p:ph type="body" sz="quarter" idx="15"/>
          </p:nvPr>
        </p:nvSpPr>
        <p:spPr>
          <a:xfrm>
            <a:off x="586389" y="1818177"/>
            <a:ext cx="7115310" cy="762000"/>
          </a:xfrm>
        </p:spPr>
        <p:txBody>
          <a:bodyPr vert="horz" wrap="square" lIns="0" tIns="0" rIns="0" bIns="0" rtlCol="0">
            <a:spAutoFit/>
          </a:bodyPr>
          <a:lstStyle/>
          <a:p>
            <a:pPr marL="339725" lvl="1" indent="-339725">
              <a:spcBef>
                <a:spcPct val="0"/>
              </a:spcBef>
              <a:spcAft>
                <a:spcPts val="1200"/>
              </a:spcAft>
            </a:pPr>
            <a:r>
              <a:rPr lang="es-ES" sz="2000" b="0" i="0" strike="noStrike" cap="none" spc="0" baseline="0">
                <a:solidFill>
                  <a:srgbClr val="000000"/>
                </a:solidFill>
                <a:effectLst/>
                <a:latin typeface="Segoe UI"/>
                <a:ea typeface="Segoe UI"/>
                <a:cs typeface="Segoe UI"/>
              </a:rPr>
              <a:t>Inteligencia de documentos de Azure AI</a:t>
            </a:r>
          </a:p>
          <a:p>
            <a:pPr marL="339725" lvl="1" indent="-339725">
              <a:spcBef>
                <a:spcPct val="0"/>
              </a:spcBef>
              <a:spcAft>
                <a:spcPts val="1200"/>
              </a:spcAft>
            </a:pPr>
            <a:r>
              <a:rPr lang="es-ES" sz="2000" b="0" i="0" strike="noStrike" cap="none" spc="0" baseline="0">
                <a:solidFill>
                  <a:srgbClr val="000000"/>
                </a:solidFill>
                <a:effectLst/>
                <a:latin typeface="Segoe UI"/>
                <a:ea typeface="Segoe UI"/>
                <a:cs typeface="Segoe UI"/>
              </a:rPr>
              <a:t>Azure AI Search</a:t>
            </a:r>
          </a:p>
        </p:txBody>
      </p:sp>
    </p:spTree>
    <p:extLst>
      <p:ext uri="{BB962C8B-B14F-4D97-AF65-F5344CB8AC3E}">
        <p14:creationId xmlns:p14="http://schemas.microsoft.com/office/powerpoint/2010/main" val="4244671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87680"/>
          </a:xfrm>
        </p:spPr>
        <p:txBody>
          <a:bodyPr/>
          <a:lstStyle/>
          <a:p>
            <a:r>
              <a:rPr lang="es-ES" sz="3200" b="0" i="0" strike="noStrike" cap="none" spc="0" baseline="0">
                <a:solidFill>
                  <a:srgbClr val="000000"/>
                </a:solidFill>
                <a:effectLst/>
                <a:latin typeface="Segoe UI Semibold"/>
                <a:ea typeface="Segoe UI Semibold"/>
                <a:cs typeface="Segoe UI Semibold"/>
              </a:rPr>
              <a:t>Objetivos de aprendizaje</a:t>
            </a:r>
          </a:p>
        </p:txBody>
      </p:sp>
      <p:sp>
        <p:nvSpPr>
          <p:cNvPr id="2" name="Text Placeholder 2">
            <a:extLst>
              <a:ext uri="{FF2B5EF4-FFF2-40B4-BE49-F238E27FC236}">
                <a16:creationId xmlns:a16="http://schemas.microsoft.com/office/drawing/2014/main" id="{0F431662-FA4E-A3F8-A0AE-5C24162EE26A}"/>
              </a:ext>
            </a:extLst>
          </p:cNvPr>
          <p:cNvSpPr txBox="1"/>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00" b="0" i="0" strike="noStrike" cap="none" spc="0" baseline="0">
                <a:solidFill>
                  <a:srgbClr val="000000"/>
                </a:solidFill>
                <a:effectLst/>
                <a:latin typeface="Segoe UI"/>
                <a:ea typeface="Segoe UI"/>
                <a:cs typeface="Segoe UI"/>
              </a:rPr>
              <a:t>Tras finalizar este módulo, podrá:</a:t>
            </a:r>
          </a:p>
        </p:txBody>
      </p:sp>
      <p:sp>
        <p:nvSpPr>
          <p:cNvPr id="80" name="Oval 79">
            <a:extLst>
              <a:ext uri="{FF2B5EF4-FFF2-40B4-BE49-F238E27FC236}">
                <a16:creationId xmlns:a16="http://schemas.microsoft.com/office/drawing/2014/main" id="{71DB8D22-926F-853E-F0C8-764493609A16}"/>
              </a:ext>
              <a:ext uri="{C183D7F6-B498-43B3-948B-1728B52AA6E4}">
                <adec:decorative xmlns:adec="http://schemas.microsoft.com/office/drawing/2017/decorative" val="1"/>
              </a:ext>
            </a:extLst>
          </p:cNvPr>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1</a:t>
            </a:r>
          </a:p>
        </p:txBody>
      </p:sp>
      <p:sp>
        <p:nvSpPr>
          <p:cNvPr id="98" name="Oval 97">
            <a:extLst>
              <a:ext uri="{FF2B5EF4-FFF2-40B4-BE49-F238E27FC236}">
                <a16:creationId xmlns:a16="http://schemas.microsoft.com/office/drawing/2014/main" id="{FB9D4D78-EC2D-5052-0537-EF8AA477E116}"/>
              </a:ext>
              <a:ext uri="{C183D7F6-B498-43B3-948B-1728B52AA6E4}">
                <adec:decorative xmlns:adec="http://schemas.microsoft.com/office/drawing/2017/decorative" val="1"/>
              </a:ext>
            </a:extLst>
          </p:cNvPr>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2</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560050"/>
            <a:ext cx="609414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Comprenda lo que hace Documento de inteligencia de Azure AI y por qué las organizaciones lo usan. </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608606"/>
            <a:ext cx="609414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Describir la minería de conocimiento y los problemas que resuelve. </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902883"/>
            <a:ext cx="5817732" cy="1097280"/>
          </a:xfrm>
        </p:spPr>
        <p:txBody>
          <a:bodyPr/>
          <a:lstStyle/>
          <a:p>
            <a:r>
              <a:rPr lang="es-ES" sz="3600" b="0" i="0" strike="noStrike" cap="none" spc="-50" baseline="0" dirty="0">
                <a:solidFill>
                  <a:srgbClr val="000000"/>
                </a:solidFill>
                <a:effectLst/>
                <a:latin typeface="Segoe UI"/>
                <a:ea typeface="Segoe UI"/>
                <a:cs typeface="Segoe UI"/>
              </a:rPr>
              <a:t>Inteligencia de documentos de Azure AI</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D639-F907-876F-F596-CB09DAAF1D66}"/>
              </a:ext>
            </a:extLst>
          </p:cNvPr>
          <p:cNvSpPr>
            <a:spLocks noGrp="1"/>
          </p:cNvSpPr>
          <p:nvPr>
            <p:ph type="title"/>
          </p:nvPr>
        </p:nvSpPr>
        <p:spPr>
          <a:xfrm>
            <a:off x="588262" y="585216"/>
            <a:ext cx="9463560" cy="492443"/>
          </a:xfrm>
        </p:spPr>
        <p:txBody>
          <a:bodyPr/>
          <a:lstStyle/>
          <a:p>
            <a:r>
              <a:rPr lang="es-ES" sz="3200" b="0" i="0" strike="noStrike" cap="none" spc="0" baseline="0" dirty="0">
                <a:solidFill>
                  <a:srgbClr val="000000"/>
                </a:solidFill>
                <a:effectLst/>
                <a:latin typeface="Segoe UI Semibold"/>
                <a:ea typeface="Segoe UI Semibold"/>
                <a:cs typeface="Segoe UI Semibold"/>
              </a:rPr>
              <a:t>Servicios de Documento de inteligencia de AI</a:t>
            </a:r>
          </a:p>
        </p:txBody>
      </p:sp>
      <p:sp>
        <p:nvSpPr>
          <p:cNvPr id="4" name="Text Placeholder 3">
            <a:extLst>
              <a:ext uri="{FF2B5EF4-FFF2-40B4-BE49-F238E27FC236}">
                <a16:creationId xmlns:a16="http://schemas.microsoft.com/office/drawing/2014/main" id="{992F3DC1-5BB5-AD97-5FDC-44F982DBADDE}"/>
              </a:ext>
            </a:extLst>
          </p:cNvPr>
          <p:cNvSpPr>
            <a:spLocks noGrp="1"/>
          </p:cNvSpPr>
          <p:nvPr>
            <p:ph type="body" sz="quarter" idx="16"/>
          </p:nvPr>
        </p:nvSpPr>
        <p:spPr/>
        <p:txBody>
          <a:bodyPr/>
          <a:lstStyle/>
          <a:p>
            <a:r>
              <a:rPr lang="es-ES" sz="1600" b="0" i="0" strike="noStrike" cap="none" spc="0" baseline="0">
                <a:solidFill>
                  <a:srgbClr val="000000"/>
                </a:solidFill>
                <a:effectLst/>
                <a:latin typeface="Segoe UI Semibold"/>
                <a:ea typeface="Segoe UI Semibold"/>
                <a:cs typeface="Segoe UI Semibold"/>
              </a:rPr>
              <a:t>Análisis de documentos</a:t>
            </a:r>
          </a:p>
        </p:txBody>
      </p:sp>
      <p:sp>
        <p:nvSpPr>
          <p:cNvPr id="5" name="Text Placeholder 4">
            <a:extLst>
              <a:ext uri="{FF2B5EF4-FFF2-40B4-BE49-F238E27FC236}">
                <a16:creationId xmlns:a16="http://schemas.microsoft.com/office/drawing/2014/main" id="{4330EBA9-C293-1A3B-C779-D789BBAC03BE}"/>
              </a:ext>
            </a:extLst>
          </p:cNvPr>
          <p:cNvSpPr>
            <a:spLocks noGrp="1"/>
          </p:cNvSpPr>
          <p:nvPr>
            <p:ph type="body" sz="quarter" idx="15"/>
          </p:nvPr>
        </p:nvSpPr>
        <p:spPr>
          <a:xfrm>
            <a:off x="586390" y="4976443"/>
            <a:ext cx="3477610" cy="1365504"/>
          </a:xfrm>
        </p:spPr>
        <p:txBody>
          <a:bodyPr/>
          <a:lstStyle/>
          <a:p>
            <a:r>
              <a:rPr lang="es-ES" sz="1400" b="0" i="0" strike="noStrike" cap="none" spc="0" baseline="0">
                <a:solidFill>
                  <a:srgbClr val="000000"/>
                </a:solidFill>
                <a:effectLst/>
                <a:latin typeface="Segoe UI"/>
                <a:ea typeface="Segoe UI"/>
                <a:cs typeface="Segoe UI"/>
              </a:rPr>
              <a:t>Devuelve representaciones de datos estructurados.</a:t>
            </a:r>
          </a:p>
          <a:p>
            <a:r>
              <a:rPr lang="es-ES" sz="1400" b="0" i="0" strike="noStrike" cap="none" spc="0" baseline="0">
                <a:solidFill>
                  <a:srgbClr val="000000"/>
                </a:solidFill>
                <a:effectLst/>
                <a:latin typeface="Segoe UI"/>
                <a:ea typeface="Segoe UI"/>
                <a:cs typeface="Segoe UI"/>
              </a:rPr>
              <a:t>Regiones de interés y relaciones.</a:t>
            </a:r>
          </a:p>
          <a:p>
            <a:r>
              <a:rPr lang="es-ES" sz="1400" b="0" i="0" strike="noStrike" cap="none" spc="0" baseline="0">
                <a:solidFill>
                  <a:srgbClr val="000000"/>
                </a:solidFill>
                <a:effectLst/>
                <a:latin typeface="Segoe UI"/>
                <a:ea typeface="Segoe UI"/>
                <a:cs typeface="Segoe UI"/>
              </a:rPr>
              <a:t>Configuración de </a:t>
            </a:r>
            <a:r>
              <a:rPr lang="es-ES" sz="1400" b="1" i="0" strike="noStrike" cap="none" spc="0" baseline="0">
                <a:solidFill>
                  <a:srgbClr val="000000"/>
                </a:solidFill>
                <a:effectLst/>
                <a:latin typeface="Segoe UI"/>
                <a:ea typeface="Segoe UI"/>
                <a:cs typeface="Segoe UI"/>
              </a:rPr>
              <a:t>Opciones de análisis</a:t>
            </a:r>
            <a:r>
              <a:rPr lang="es-ES" sz="1400" b="0" i="0" strike="noStrike" cap="none" spc="0" baseline="0">
                <a:solidFill>
                  <a:srgbClr val="000000"/>
                </a:solidFill>
                <a:effectLst/>
                <a:latin typeface="Segoe UI"/>
                <a:ea typeface="Segoe UI"/>
                <a:cs typeface="Segoe UI"/>
              </a:rPr>
              <a:t> para análisis gratuitos y de pago</a:t>
            </a:r>
          </a:p>
        </p:txBody>
      </p:sp>
      <p:sp>
        <p:nvSpPr>
          <p:cNvPr id="7" name="Text Placeholder 6">
            <a:extLst>
              <a:ext uri="{FF2B5EF4-FFF2-40B4-BE49-F238E27FC236}">
                <a16:creationId xmlns:a16="http://schemas.microsoft.com/office/drawing/2014/main" id="{283AE88A-833A-716B-7CF5-5155A42E8C18}"/>
              </a:ext>
            </a:extLst>
          </p:cNvPr>
          <p:cNvSpPr>
            <a:spLocks noGrp="1"/>
          </p:cNvSpPr>
          <p:nvPr>
            <p:ph type="body" sz="quarter" idx="22"/>
          </p:nvPr>
        </p:nvSpPr>
        <p:spPr/>
        <p:txBody>
          <a:bodyPr/>
          <a:lstStyle/>
          <a:p>
            <a:r>
              <a:rPr lang="es-ES" sz="1600" b="0" i="0" strike="noStrike" cap="none" spc="0" baseline="0">
                <a:solidFill>
                  <a:srgbClr val="000000"/>
                </a:solidFill>
                <a:effectLst/>
                <a:latin typeface="Segoe UI Semibold"/>
                <a:ea typeface="Segoe UI Semibold"/>
                <a:cs typeface="Segoe UI Semibold"/>
              </a:rPr>
              <a:t>Modelos creados previamente</a:t>
            </a:r>
          </a:p>
        </p:txBody>
      </p:sp>
      <p:sp>
        <p:nvSpPr>
          <p:cNvPr id="8" name="Text Placeholder 7">
            <a:extLst>
              <a:ext uri="{FF2B5EF4-FFF2-40B4-BE49-F238E27FC236}">
                <a16:creationId xmlns:a16="http://schemas.microsoft.com/office/drawing/2014/main" id="{CC9E675C-8886-95A0-9C36-2AC7FD9CBE8B}"/>
              </a:ext>
            </a:extLst>
          </p:cNvPr>
          <p:cNvSpPr>
            <a:spLocks noGrp="1"/>
          </p:cNvSpPr>
          <p:nvPr>
            <p:ph type="body" sz="quarter" idx="33"/>
          </p:nvPr>
        </p:nvSpPr>
        <p:spPr>
          <a:xfrm>
            <a:off x="4383855" y="4976442"/>
            <a:ext cx="3477610" cy="981456"/>
          </a:xfrm>
        </p:spPr>
        <p:txBody>
          <a:bodyPr/>
          <a:lstStyle/>
          <a:p>
            <a:r>
              <a:rPr lang="es-ES" sz="1400" b="0" i="0" strike="noStrike" cap="none" spc="0" baseline="0">
                <a:solidFill>
                  <a:srgbClr val="000000"/>
                </a:solidFill>
                <a:effectLst/>
                <a:latin typeface="Segoe UI"/>
                <a:ea typeface="Segoe UI"/>
                <a:cs typeface="Segoe UI"/>
              </a:rPr>
              <a:t>Facturas</a:t>
            </a:r>
          </a:p>
          <a:p>
            <a:r>
              <a:rPr lang="es-ES" sz="1400" b="0" i="0" strike="noStrike" cap="none" spc="0" baseline="0">
                <a:solidFill>
                  <a:srgbClr val="000000"/>
                </a:solidFill>
                <a:effectLst/>
                <a:latin typeface="Segoe UI"/>
                <a:ea typeface="Segoe UI"/>
                <a:cs typeface="Segoe UI"/>
              </a:rPr>
              <a:t>Receipts</a:t>
            </a:r>
          </a:p>
          <a:p>
            <a:r>
              <a:rPr lang="es-ES" sz="1400" b="0" i="0" strike="noStrike" cap="none" spc="0" baseline="0">
                <a:solidFill>
                  <a:srgbClr val="000000"/>
                </a:solidFill>
                <a:effectLst/>
                <a:latin typeface="Segoe UI"/>
                <a:ea typeface="Segoe UI"/>
                <a:cs typeface="Segoe UI"/>
              </a:rPr>
              <a:t>ID</a:t>
            </a:r>
          </a:p>
          <a:p>
            <a:r>
              <a:rPr lang="es-ES" sz="1400" b="0" i="0" strike="noStrike" cap="none" spc="0" baseline="0">
                <a:solidFill>
                  <a:srgbClr val="000000"/>
                </a:solidFill>
                <a:effectLst/>
                <a:latin typeface="Segoe UI"/>
                <a:ea typeface="Segoe UI"/>
                <a:cs typeface="Segoe UI"/>
              </a:rPr>
              <a:t>Reconoce y extrae pares clave-valor.</a:t>
            </a:r>
          </a:p>
        </p:txBody>
      </p:sp>
      <p:sp>
        <p:nvSpPr>
          <p:cNvPr id="10" name="Text Placeholder 9">
            <a:extLst>
              <a:ext uri="{FF2B5EF4-FFF2-40B4-BE49-F238E27FC236}">
                <a16:creationId xmlns:a16="http://schemas.microsoft.com/office/drawing/2014/main" id="{CB73AABF-5F0C-6657-F116-71DE509B9523}"/>
              </a:ext>
            </a:extLst>
          </p:cNvPr>
          <p:cNvSpPr>
            <a:spLocks noGrp="1"/>
          </p:cNvSpPr>
          <p:nvPr>
            <p:ph type="body" sz="quarter" idx="24"/>
          </p:nvPr>
        </p:nvSpPr>
        <p:spPr/>
        <p:txBody>
          <a:bodyPr/>
          <a:lstStyle/>
          <a:p>
            <a:r>
              <a:rPr lang="es-ES" sz="1600" b="0" i="0" strike="noStrike" cap="none" spc="0" baseline="0">
                <a:solidFill>
                  <a:srgbClr val="000000"/>
                </a:solidFill>
                <a:effectLst/>
                <a:latin typeface="Segoe UI Semibold"/>
                <a:ea typeface="Segoe UI Semibold"/>
                <a:cs typeface="Segoe UI Semibold"/>
              </a:rPr>
              <a:t>Modelos personalizados</a:t>
            </a:r>
          </a:p>
        </p:txBody>
      </p:sp>
      <p:sp>
        <p:nvSpPr>
          <p:cNvPr id="11" name="Text Placeholder 10">
            <a:extLst>
              <a:ext uri="{FF2B5EF4-FFF2-40B4-BE49-F238E27FC236}">
                <a16:creationId xmlns:a16="http://schemas.microsoft.com/office/drawing/2014/main" id="{945F091E-2A30-1EC3-02DA-4A3E6AB3F381}"/>
              </a:ext>
            </a:extLst>
          </p:cNvPr>
          <p:cNvSpPr>
            <a:spLocks noGrp="1"/>
          </p:cNvSpPr>
          <p:nvPr>
            <p:ph type="body" sz="quarter" idx="34"/>
          </p:nvPr>
        </p:nvSpPr>
        <p:spPr>
          <a:xfrm>
            <a:off x="8128000" y="4973784"/>
            <a:ext cx="3244193" cy="896112"/>
          </a:xfrm>
        </p:spPr>
        <p:txBody>
          <a:bodyPr/>
          <a:lstStyle/>
          <a:p>
            <a:r>
              <a:rPr lang="es-ES" sz="1400" b="0" i="0" strike="noStrike" cap="none" spc="0" baseline="0" dirty="0">
                <a:solidFill>
                  <a:srgbClr val="000000"/>
                </a:solidFill>
                <a:effectLst/>
                <a:latin typeface="Segoe UI"/>
                <a:ea typeface="Segoe UI"/>
                <a:cs typeface="Segoe UI"/>
              </a:rPr>
              <a:t>Entrenar modelos con al menos cinco datos de ejemplo.</a:t>
            </a:r>
          </a:p>
          <a:p>
            <a:r>
              <a:rPr lang="es-ES" sz="1400" b="0" i="0" strike="noStrike" cap="none" spc="0" baseline="0" dirty="0">
                <a:solidFill>
                  <a:srgbClr val="000000"/>
                </a:solidFill>
                <a:effectLst/>
                <a:latin typeface="Segoe UI"/>
                <a:ea typeface="Segoe UI"/>
                <a:cs typeface="Segoe UI"/>
              </a:rPr>
              <a:t>Identifique los campos de interés de su organización.</a:t>
            </a:r>
          </a:p>
        </p:txBody>
      </p:sp>
      <p:pic>
        <p:nvPicPr>
          <p:cNvPr id="15" name="Picture Placeholder 20">
            <a:extLst>
              <a:ext uri="{FF2B5EF4-FFF2-40B4-BE49-F238E27FC236}">
                <a16:creationId xmlns:a16="http://schemas.microsoft.com/office/drawing/2014/main" id="{852BAEC2-9D45-D8D1-DE1B-424BBF333795}"/>
              </a:ext>
            </a:extLst>
          </p:cNvPr>
          <p:cNvPicPr>
            <a:picLocks noGrp="1" noChangeAspect="1"/>
          </p:cNvPicPr>
          <p:nvPr>
            <p:ph type="pic" sz="quarter" idx="19"/>
          </p:nvPr>
        </p:nvPicPr>
        <p:blipFill>
          <a:blip r:embed="rId3"/>
          <a:srcRect l="280" r="280"/>
          <a:stretch/>
        </p:blipFill>
        <p:spPr>
          <a:xfrm>
            <a:off x="584200" y="1591310"/>
            <a:ext cx="3481388" cy="2687003"/>
          </a:xfrm>
          <a:ln>
            <a:solidFill>
              <a:schemeClr val="bg1">
                <a:lumMod val="65000"/>
              </a:schemeClr>
            </a:solidFill>
          </a:ln>
        </p:spPr>
      </p:pic>
      <p:pic>
        <p:nvPicPr>
          <p:cNvPr id="16" name="Picture Placeholder 22">
            <a:extLst>
              <a:ext uri="{FF2B5EF4-FFF2-40B4-BE49-F238E27FC236}">
                <a16:creationId xmlns:a16="http://schemas.microsoft.com/office/drawing/2014/main" id="{9E58D30A-DF4B-2034-E1BA-E0186A9D11BA}"/>
              </a:ext>
            </a:extLst>
          </p:cNvPr>
          <p:cNvPicPr>
            <a:picLocks noGrp="1" noChangeAspect="1"/>
          </p:cNvPicPr>
          <p:nvPr>
            <p:ph type="pic" sz="quarter" idx="20"/>
          </p:nvPr>
        </p:nvPicPr>
        <p:blipFill>
          <a:blip r:embed="rId4"/>
          <a:srcRect l="642" r="642"/>
          <a:stretch/>
        </p:blipFill>
        <p:spPr>
          <a:xfrm>
            <a:off x="4353560" y="1591310"/>
            <a:ext cx="3481388" cy="2687003"/>
          </a:xfrm>
          <a:ln>
            <a:solidFill>
              <a:schemeClr val="bg1">
                <a:lumMod val="65000"/>
              </a:schemeClr>
            </a:solidFill>
          </a:ln>
        </p:spPr>
      </p:pic>
      <p:pic>
        <p:nvPicPr>
          <p:cNvPr id="17" name="Picture Placeholder 24" descr="A screenshot of a Custom models page">
            <a:extLst>
              <a:ext uri="{FF2B5EF4-FFF2-40B4-BE49-F238E27FC236}">
                <a16:creationId xmlns:a16="http://schemas.microsoft.com/office/drawing/2014/main" id="{1E598960-0215-9859-7AB0-CE4744DD82AB}"/>
              </a:ext>
            </a:extLst>
          </p:cNvPr>
          <p:cNvPicPr>
            <a:picLocks noGrp="1" noChangeAspect="1"/>
          </p:cNvPicPr>
          <p:nvPr>
            <p:ph type="pic" sz="quarter" idx="21"/>
          </p:nvPr>
        </p:nvPicPr>
        <p:blipFill>
          <a:blip r:embed="rId5"/>
          <a:srcRect l="-93" r="46566"/>
          <a:stretch>
            <a:fillRect/>
          </a:stretch>
        </p:blipFill>
        <p:spPr>
          <a:xfrm>
            <a:off x="8128000" y="1591309"/>
            <a:ext cx="3244193" cy="2684159"/>
          </a:xfrm>
          <a:ln>
            <a:solidFill>
              <a:schemeClr val="bg1">
                <a:lumMod val="65000"/>
              </a:schemeClr>
            </a:solidFill>
          </a:ln>
        </p:spPr>
      </p:pic>
      <p:pic>
        <p:nvPicPr>
          <p:cNvPr id="18" name="Picture 17" descr="A screenshot of a computer&#10;&#10;Description automatically generated">
            <a:extLst>
              <a:ext uri="{FF2B5EF4-FFF2-40B4-BE49-F238E27FC236}">
                <a16:creationId xmlns:a16="http://schemas.microsoft.com/office/drawing/2014/main" id="{CAC9E11C-2F0C-3900-30D6-CEC001446754}"/>
              </a:ext>
            </a:extLst>
          </p:cNvPr>
          <p:cNvPicPr>
            <a:picLocks noChangeAspect="1"/>
          </p:cNvPicPr>
          <p:nvPr/>
        </p:nvPicPr>
        <p:blipFill rotWithShape="1">
          <a:blip r:embed="rId6"/>
          <a:srcRect r="48534"/>
          <a:stretch/>
        </p:blipFill>
        <p:spPr>
          <a:xfrm>
            <a:off x="8133625" y="1602551"/>
            <a:ext cx="3238567" cy="2672917"/>
          </a:xfrm>
          <a:prstGeom prst="rect">
            <a:avLst/>
          </a:prstGeom>
        </p:spPr>
      </p:pic>
    </p:spTree>
    <p:extLst>
      <p:ext uri="{BB962C8B-B14F-4D97-AF65-F5344CB8AC3E}">
        <p14:creationId xmlns:p14="http://schemas.microsoft.com/office/powerpoint/2010/main" val="306381502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7" grpId="0" build="p"/>
      <p:bldP spid="8" grpId="0" uiExpand="1" build="p"/>
      <p:bldP spid="10" grpId="0" build="p"/>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s-ES" sz="3200" b="0" i="0" strike="noStrike" cap="none" spc="0" baseline="0">
                <a:solidFill>
                  <a:srgbClr val="000000"/>
                </a:solidFill>
                <a:effectLst/>
                <a:latin typeface="Segoe UI Semibold"/>
                <a:ea typeface="Segoe UI Semibold"/>
                <a:cs typeface="Segoe UI Semibold"/>
              </a:rPr>
              <a:t>Análisis de formularios con el servicio </a:t>
            </a:r>
            <a:r>
              <a:rPr lang="es-ES" sz="3200" b="0" i="1" strike="noStrike" cap="none" spc="0" baseline="0">
                <a:solidFill>
                  <a:srgbClr val="000000"/>
                </a:solidFill>
                <a:effectLst/>
                <a:latin typeface="Segoe UI Semibold"/>
                <a:ea typeface="Segoe UI Semibold"/>
                <a:cs typeface="Segoe UI Semibold"/>
              </a:rPr>
              <a:t>Documento de inteligencia</a:t>
            </a:r>
          </a:p>
        </p:txBody>
      </p:sp>
      <p:sp>
        <p:nvSpPr>
          <p:cNvPr id="18" name="Text Placeholder 7">
            <a:extLst>
              <a:ext uri="{FF2B5EF4-FFF2-40B4-BE49-F238E27FC236}">
                <a16:creationId xmlns:a16="http://schemas.microsoft.com/office/drawing/2014/main" id="{8D129B89-7B2E-7441-D839-42CFD9DC3855}"/>
              </a:ext>
            </a:extLst>
          </p:cNvPr>
          <p:cNvSpPr>
            <a:spLocks noGrp="1"/>
          </p:cNvSpPr>
          <p:nvPr>
            <p:ph type="body" sz="quarter" idx="16"/>
          </p:nvPr>
        </p:nvSpPr>
        <p:spPr>
          <a:xfrm>
            <a:off x="584200" y="1692827"/>
            <a:ext cx="3174143" cy="822960"/>
          </a:xfrm>
        </p:spPr>
        <p:txBody>
          <a:bodyPr/>
          <a:lstStyle/>
          <a:p>
            <a:r>
              <a:rPr lang="es-ES" sz="1800" b="0" i="0" strike="noStrike" cap="none" spc="0" baseline="0">
                <a:solidFill>
                  <a:srgbClr val="000000"/>
                </a:solidFill>
                <a:effectLst/>
                <a:latin typeface="Segoe UI Semibold"/>
                <a:ea typeface="Segoe UI Semibold"/>
                <a:cs typeface="Segoe UI Semibold"/>
              </a:rPr>
              <a:t>Extraiga información de formularios escaneados en formato de imagen o PDF.</a:t>
            </a:r>
          </a:p>
        </p:txBody>
      </p:sp>
      <p:sp>
        <p:nvSpPr>
          <p:cNvPr id="22" name="Text Placeholder 6">
            <a:extLst>
              <a:ext uri="{FF2B5EF4-FFF2-40B4-BE49-F238E27FC236}">
                <a16:creationId xmlns:a16="http://schemas.microsoft.com/office/drawing/2014/main" id="{99186401-359E-E608-3E99-0A54A2CC1D96}"/>
              </a:ext>
            </a:extLst>
          </p:cNvPr>
          <p:cNvSpPr>
            <a:spLocks noGrp="1"/>
          </p:cNvSpPr>
          <p:nvPr>
            <p:ph type="body" sz="quarter" idx="15"/>
          </p:nvPr>
        </p:nvSpPr>
        <p:spPr>
          <a:xfrm>
            <a:off x="586389" y="2717837"/>
            <a:ext cx="3564592" cy="1999488"/>
          </a:xfrm>
        </p:spPr>
        <p:txBody>
          <a:bodyPr/>
          <a:lstStyle/>
          <a:p>
            <a:pPr marL="228600" lvl="1" indent="-228600"/>
            <a:r>
              <a:rPr lang="es-ES" sz="1600" b="0" i="0" strike="noStrike" cap="none" spc="0" baseline="0" dirty="0">
                <a:solidFill>
                  <a:srgbClr val="000000"/>
                </a:solidFill>
                <a:effectLst/>
                <a:latin typeface="Segoe UI"/>
                <a:ea typeface="Segoe UI"/>
                <a:cs typeface="Segoe UI"/>
              </a:rPr>
              <a:t>Use los modelos entrenados previamente con tipos de documentos comunes, como facturas, recibos, identificadores, etc.</a:t>
            </a:r>
          </a:p>
          <a:p>
            <a:pPr marL="228600" lvl="1" indent="-228600"/>
            <a:r>
              <a:rPr lang="es-ES" sz="1600" b="0" i="0" strike="noStrike" cap="none" spc="0" baseline="0" dirty="0">
                <a:solidFill>
                  <a:srgbClr val="000000"/>
                </a:solidFill>
                <a:effectLst/>
                <a:latin typeface="Segoe UI"/>
                <a:ea typeface="Segoe UI"/>
                <a:cs typeface="Segoe UI"/>
              </a:rPr>
              <a:t>Entrene un modelo personalizado usando sus propios formularios.</a:t>
            </a:r>
          </a:p>
        </p:txBody>
      </p:sp>
      <p:sp>
        <p:nvSpPr>
          <p:cNvPr id="23" name="Text Placeholder 7">
            <a:extLst>
              <a:ext uri="{FF2B5EF4-FFF2-40B4-BE49-F238E27FC236}">
                <a16:creationId xmlns:a16="http://schemas.microsoft.com/office/drawing/2014/main" id="{74418BCE-C4C7-ABBC-8AA1-B88B2E3459E4}"/>
              </a:ext>
            </a:extLst>
          </p:cNvPr>
          <p:cNvSpPr txBox="1"/>
          <p:nvPr/>
        </p:nvSpPr>
        <p:spPr>
          <a:xfrm>
            <a:off x="584200" y="4479198"/>
            <a:ext cx="3060243"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800" b="0" i="0" strike="noStrike" cap="none" spc="0" baseline="0" dirty="0">
                <a:solidFill>
                  <a:srgbClr val="000000"/>
                </a:solidFill>
                <a:effectLst/>
                <a:latin typeface="Segoe UI Semibold"/>
                <a:ea typeface="Segoe UI Semibold"/>
                <a:cs typeface="Segoe UI Semibold"/>
              </a:rPr>
              <a:t>Los modelos realizan el </a:t>
            </a:r>
            <a:r>
              <a:rPr lang="es-ES" sz="1800" b="0" i="1" strike="noStrike" cap="none" spc="0" baseline="0" dirty="0">
                <a:solidFill>
                  <a:srgbClr val="000000"/>
                </a:solidFill>
                <a:effectLst/>
                <a:latin typeface="Segoe UI Semibold"/>
                <a:ea typeface="Segoe UI Semibold"/>
                <a:cs typeface="Segoe UI Semibold"/>
              </a:rPr>
              <a:t>reconocimiento semántico</a:t>
            </a:r>
            <a:r>
              <a:rPr lang="es-ES" sz="1800" b="0" i="0" strike="noStrike" cap="none" spc="0" baseline="0" dirty="0">
                <a:solidFill>
                  <a:srgbClr val="000000"/>
                </a:solidFill>
                <a:effectLst/>
                <a:latin typeface="Segoe UI Semibold"/>
                <a:ea typeface="Segoe UI Semibold"/>
                <a:cs typeface="Segoe UI Semibold"/>
              </a:rPr>
              <a:t> de los campos de formulario, </a:t>
            </a:r>
            <a:br>
              <a:rPr lang="es-ES" sz="1800" b="0" i="0" strike="noStrike" cap="none" spc="0" baseline="0" dirty="0">
                <a:solidFill>
                  <a:srgbClr val="000000"/>
                </a:solidFill>
                <a:effectLst/>
                <a:latin typeface="Segoe UI Semibold"/>
                <a:ea typeface="Segoe UI Semibold"/>
                <a:cs typeface="Segoe UI Semibold"/>
              </a:rPr>
            </a:br>
            <a:r>
              <a:rPr lang="es-ES" sz="1800" b="0" i="0" strike="noStrike" cap="none" spc="0" baseline="0" dirty="0">
                <a:solidFill>
                  <a:srgbClr val="000000"/>
                </a:solidFill>
                <a:effectLst/>
                <a:latin typeface="Segoe UI Semibold"/>
                <a:ea typeface="Segoe UI Semibold"/>
                <a:cs typeface="Segoe UI Semibold"/>
              </a:rPr>
              <a:t>no solo extraen el texto.</a:t>
            </a:r>
          </a:p>
        </p:txBody>
      </p:sp>
      <p:sp>
        <p:nvSpPr>
          <p:cNvPr id="16" name="Rectangle 15" descr="Image of a Northwind Traders receipt">
            <a:extLst>
              <a:ext uri="{FF2B5EF4-FFF2-40B4-BE49-F238E27FC236}">
                <a16:creationId xmlns:a16="http://schemas.microsoft.com/office/drawing/2014/main" id="{7E5931D6-B1C1-9804-BE02-7C90F4E24996}"/>
              </a:ext>
            </a:extLst>
          </p:cNvPr>
          <p:cNvSpPr/>
          <p:nvPr/>
        </p:nvSpPr>
        <p:spPr bwMode="auto">
          <a:xfrm>
            <a:off x="5531168" y="1581150"/>
            <a:ext cx="6068693"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17" name="Picture 16">
            <a:extLst>
              <a:ext uri="{FF2B5EF4-FFF2-40B4-BE49-F238E27FC236}">
                <a16:creationId xmlns:a16="http://schemas.microsoft.com/office/drawing/2014/main" id="{AD497381-58F1-9C5E-4EA4-9F85E9E51C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62895" y="893990"/>
            <a:ext cx="3805238" cy="525324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42083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991B6A-50EA-84EA-117E-08DB6AC46C46}"/>
              </a:ext>
            </a:extLst>
          </p:cNvPr>
          <p:cNvSpPr>
            <a:spLocks noGrp="1"/>
          </p:cNvSpPr>
          <p:nvPr>
            <p:ph type="title"/>
          </p:nvPr>
        </p:nvSpPr>
        <p:spPr/>
        <p:txBody>
          <a:bodyPr/>
          <a:lstStyle/>
          <a:p>
            <a:r>
              <a:rPr lang="es-ES" sz="3200" b="0" i="0" strike="noStrike" cap="none" spc="0" baseline="0">
                <a:solidFill>
                  <a:srgbClr val="000000"/>
                </a:solidFill>
                <a:effectLst/>
                <a:latin typeface="Segoe UI Semibold"/>
                <a:ea typeface="Segoe UI Semibold"/>
                <a:cs typeface="Segoe UI Semibold"/>
              </a:rPr>
              <a:t>Estudio del documento de inteligencia</a:t>
            </a:r>
          </a:p>
        </p:txBody>
      </p:sp>
      <p:sp>
        <p:nvSpPr>
          <p:cNvPr id="14" name="Text Placeholder 2">
            <a:extLst>
              <a:ext uri="{FF2B5EF4-FFF2-40B4-BE49-F238E27FC236}">
                <a16:creationId xmlns:a16="http://schemas.microsoft.com/office/drawing/2014/main" id="{C7A0C9B8-FAC1-5064-A6DB-1A4D100C9916}"/>
              </a:ext>
            </a:extLst>
          </p:cNvPr>
          <p:cNvSpPr>
            <a:spLocks noGrp="1"/>
          </p:cNvSpPr>
          <p:nvPr>
            <p:ph type="body" sz="quarter" idx="16"/>
          </p:nvPr>
        </p:nvSpPr>
        <p:spPr>
          <a:xfrm>
            <a:off x="584200" y="1594155"/>
            <a:ext cx="4714663" cy="243840"/>
          </a:xfrm>
        </p:spPr>
        <p:txBody>
          <a:bodyPr/>
          <a:lstStyle/>
          <a:p>
            <a:r>
              <a:rPr lang="es-ES" sz="1600" b="0" i="0" strike="noStrike" cap="none" spc="0" baseline="0">
                <a:solidFill>
                  <a:srgbClr val="000000"/>
                </a:solidFill>
                <a:effectLst/>
                <a:latin typeface="Segoe UI Semibold"/>
                <a:ea typeface="Segoe UI Semibold"/>
                <a:cs typeface="Segoe UI Semibold"/>
              </a:rPr>
              <a:t>Introducción a Documento de inteligencia</a:t>
            </a:r>
          </a:p>
        </p:txBody>
      </p:sp>
      <p:sp>
        <p:nvSpPr>
          <p:cNvPr id="16" name="Text Placeholder 3">
            <a:extLst>
              <a:ext uri="{FF2B5EF4-FFF2-40B4-BE49-F238E27FC236}">
                <a16:creationId xmlns:a16="http://schemas.microsoft.com/office/drawing/2014/main" id="{BE819989-BBC3-3376-4AB7-E710BD1E51C7}"/>
              </a:ext>
            </a:extLst>
          </p:cNvPr>
          <p:cNvSpPr>
            <a:spLocks noGrp="1"/>
          </p:cNvSpPr>
          <p:nvPr>
            <p:ph type="body" sz="quarter" idx="15"/>
          </p:nvPr>
        </p:nvSpPr>
        <p:spPr>
          <a:xfrm>
            <a:off x="586389" y="2085764"/>
            <a:ext cx="4712685" cy="3389376"/>
          </a:xfrm>
        </p:spPr>
        <p:txBody>
          <a:bodyPr/>
          <a:lstStyle/>
          <a:p>
            <a:r>
              <a:rPr lang="es-ES" sz="1600" b="0" i="0" strike="noStrike" cap="none" spc="0" baseline="0">
                <a:solidFill>
                  <a:srgbClr val="161616"/>
                </a:solidFill>
                <a:effectLst/>
                <a:latin typeface="Segoe UI"/>
                <a:ea typeface="Segoe UI"/>
                <a:cs typeface="Segoe UI"/>
              </a:rPr>
              <a:t>Con un </a:t>
            </a:r>
            <a:r>
              <a:rPr lang="es-ES" sz="1600" b="1" i="0" strike="noStrike" cap="none" spc="0" baseline="0">
                <a:solidFill>
                  <a:srgbClr val="161616"/>
                </a:solidFill>
                <a:effectLst/>
                <a:latin typeface="Segoe UI"/>
                <a:ea typeface="Segoe UI"/>
                <a:cs typeface="Segoe UI"/>
              </a:rPr>
              <a:t>enfoque sin código</a:t>
            </a:r>
            <a:r>
              <a:rPr lang="es-ES" sz="1600" b="0" i="0" strike="noStrike" cap="none" spc="0" baseline="0">
                <a:solidFill>
                  <a:srgbClr val="161616"/>
                </a:solidFill>
                <a:effectLst/>
                <a:latin typeface="Segoe UI"/>
                <a:ea typeface="Segoe UI"/>
                <a:cs typeface="Segoe UI"/>
              </a:rPr>
              <a:t>, puede explorar la funcionalidad mediante ejemplos y sus propios documentos. </a:t>
            </a:r>
            <a:br>
              <a:rPr sz="1600"/>
            </a:br>
            <a:endParaRPr lang="en-GB">
              <a:solidFill>
                <a:srgbClr val="161616"/>
              </a:solidFill>
              <a:latin typeface="Segoe UI" panose="020B0502040204020203" pitchFamily="34" charset="0"/>
            </a:endParaRPr>
          </a:p>
          <a:p>
            <a:r>
              <a:rPr lang="es-ES" sz="1600" b="0" i="0" strike="noStrike" cap="none" spc="0" baseline="0">
                <a:solidFill>
                  <a:srgbClr val="000000"/>
                </a:solidFill>
                <a:effectLst/>
                <a:latin typeface="Segoe UI"/>
                <a:ea typeface="Segoe UI"/>
                <a:cs typeface="Segoe UI"/>
              </a:rPr>
              <a:t>En primer lugar, </a:t>
            </a:r>
            <a:r>
              <a:rPr lang="es-ES" sz="1600" b="1" i="0" strike="noStrike" cap="none" spc="0" baseline="0">
                <a:solidFill>
                  <a:srgbClr val="000000"/>
                </a:solidFill>
                <a:effectLst/>
                <a:latin typeface="Segoe UI"/>
                <a:ea typeface="Segoe UI"/>
                <a:cs typeface="Segoe UI"/>
              </a:rPr>
              <a:t>cree un recurso</a:t>
            </a:r>
            <a:r>
              <a:rPr lang="es-ES" sz="1600" b="0" i="0" strike="noStrike" cap="none" spc="0" baseline="0">
                <a:solidFill>
                  <a:srgbClr val="000000"/>
                </a:solidFill>
                <a:effectLst/>
                <a:latin typeface="Segoe UI"/>
                <a:ea typeface="Segoe UI"/>
                <a:cs typeface="Segoe UI"/>
              </a:rPr>
              <a:t>.</a:t>
            </a:r>
          </a:p>
          <a:p>
            <a:pPr lvl="1"/>
            <a:r>
              <a:rPr lang="es-ES" sz="1400" b="0" i="0" strike="noStrike" cap="none" spc="0" baseline="0">
                <a:solidFill>
                  <a:srgbClr val="000000"/>
                </a:solidFill>
                <a:effectLst/>
                <a:latin typeface="Segoe UI"/>
                <a:ea typeface="Segoe UI"/>
                <a:cs typeface="Segoe UI"/>
              </a:rPr>
              <a:t>Recurso de Inteligencia de documentos</a:t>
            </a:r>
          </a:p>
          <a:p>
            <a:pPr lvl="1"/>
            <a:r>
              <a:rPr lang="es-ES" sz="1400" b="0" i="0" strike="noStrike" cap="none" spc="0" baseline="0">
                <a:solidFill>
                  <a:srgbClr val="000000"/>
                </a:solidFill>
                <a:effectLst/>
                <a:latin typeface="Segoe UI"/>
                <a:ea typeface="Segoe UI"/>
                <a:cs typeface="Segoe UI"/>
              </a:rPr>
              <a:t>Recurso de servicios de IA</a:t>
            </a:r>
          </a:p>
          <a:p>
            <a:r>
              <a:rPr lang="es-ES" sz="1600" b="0" i="0" strike="noStrike" cap="none" spc="0" baseline="0">
                <a:solidFill>
                  <a:srgbClr val="000000"/>
                </a:solidFill>
                <a:effectLst/>
                <a:latin typeface="Segoe UI"/>
                <a:ea typeface="Segoe UI"/>
                <a:cs typeface="Segoe UI"/>
              </a:rPr>
              <a:t>A continuación, </a:t>
            </a:r>
            <a:r>
              <a:rPr lang="es-ES" sz="1600" b="1" i="0" strike="noStrike" cap="none" spc="0" baseline="0">
                <a:solidFill>
                  <a:srgbClr val="000000"/>
                </a:solidFill>
                <a:effectLst/>
                <a:latin typeface="Segoe UI"/>
                <a:ea typeface="Segoe UI"/>
                <a:cs typeface="Segoe UI"/>
              </a:rPr>
              <a:t>habilite</a:t>
            </a:r>
            <a:r>
              <a:rPr lang="es-ES" sz="1600" b="0" i="0" strike="noStrike" cap="none" spc="0" baseline="0">
                <a:solidFill>
                  <a:srgbClr val="000000"/>
                </a:solidFill>
                <a:effectLst/>
                <a:latin typeface="Segoe UI"/>
                <a:ea typeface="Segoe UI"/>
                <a:cs typeface="Segoe UI"/>
              </a:rPr>
              <a:t> el recurso en Estudio de Documento de inteligencia.</a:t>
            </a:r>
            <a:br>
              <a:rPr sz="1600"/>
            </a:br>
            <a:endParaRPr lang="en-US"/>
          </a:p>
          <a:p>
            <a:r>
              <a:rPr lang="es-ES" sz="1600" b="0" i="0" strike="noStrike" cap="none" spc="0" baseline="0">
                <a:solidFill>
                  <a:srgbClr val="000000"/>
                </a:solidFill>
                <a:effectLst/>
                <a:latin typeface="Segoe UI"/>
                <a:ea typeface="Segoe UI"/>
                <a:cs typeface="Segoe UI"/>
              </a:rPr>
              <a:t>Página </a:t>
            </a:r>
            <a:r>
              <a:rPr lang="es-ES" sz="1600" b="1" i="0" strike="noStrike" cap="none" spc="0" baseline="0">
                <a:solidFill>
                  <a:srgbClr val="000000"/>
                </a:solidFill>
                <a:effectLst/>
                <a:latin typeface="Segoe UI"/>
                <a:ea typeface="Segoe UI"/>
                <a:cs typeface="Segoe UI"/>
              </a:rPr>
              <a:t>Introducción</a:t>
            </a:r>
            <a:r>
              <a:rPr lang="es-ES" sz="1600" b="0" i="0" strike="noStrike" cap="none" spc="0" baseline="0">
                <a:solidFill>
                  <a:srgbClr val="000000"/>
                </a:solidFill>
                <a:effectLst/>
                <a:latin typeface="Segoe UI"/>
                <a:ea typeface="Segoe UI"/>
                <a:cs typeface="Segoe UI"/>
              </a:rPr>
              <a:t>: seleccione un modelo para probar.</a:t>
            </a:r>
          </a:p>
          <a:p>
            <a:endParaRPr lang="en-US"/>
          </a:p>
        </p:txBody>
      </p:sp>
      <p:pic>
        <p:nvPicPr>
          <p:cNvPr id="5" name="Picture 4" descr="Image of the Get Started with Document Intelligence Studio web page">
            <a:extLst>
              <a:ext uri="{FF2B5EF4-FFF2-40B4-BE49-F238E27FC236}">
                <a16:creationId xmlns:a16="http://schemas.microsoft.com/office/drawing/2014/main" id="{2794B526-30E0-E234-5A97-06AA026F0E35}"/>
              </a:ext>
            </a:extLst>
          </p:cNvPr>
          <p:cNvPicPr>
            <a:picLocks noChangeAspect="1"/>
          </p:cNvPicPr>
          <p:nvPr/>
        </p:nvPicPr>
        <p:blipFill>
          <a:blip r:embed="rId3"/>
          <a:stretch>
            <a:fillRect/>
          </a:stretch>
        </p:blipFill>
        <p:spPr>
          <a:xfrm>
            <a:off x="5422142" y="1160060"/>
            <a:ext cx="6643046" cy="4428697"/>
          </a:xfrm>
          <a:prstGeom prst="rect">
            <a:avLst/>
          </a:prstGeom>
        </p:spPr>
      </p:pic>
    </p:spTree>
    <p:extLst>
      <p:ext uri="{BB962C8B-B14F-4D97-AF65-F5344CB8AC3E}">
        <p14:creationId xmlns:p14="http://schemas.microsoft.com/office/powerpoint/2010/main" val="10513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0463479" cy="975360"/>
          </a:xfrm>
        </p:spPr>
        <p:txBody>
          <a:bodyPr/>
          <a:lstStyle/>
          <a:p>
            <a:r>
              <a:rPr lang="es-ES" sz="3200" b="0" i="0" strike="noStrike" cap="none" spc="0" baseline="0" dirty="0">
                <a:solidFill>
                  <a:srgbClr val="000000"/>
                </a:solidFill>
                <a:effectLst/>
                <a:latin typeface="Segoe UI Semibold"/>
                <a:ea typeface="Segoe UI Semibold"/>
                <a:cs typeface="Segoe UI Semibold"/>
              </a:rPr>
              <a:t>Ejercicio: </a:t>
            </a:r>
            <a:r>
              <a:rPr lang="es-ES" sz="3200" b="0" i="0" strike="noStrike" cap="none" spc="0" baseline="0" dirty="0">
                <a:solidFill>
                  <a:srgbClr val="222222"/>
                </a:solidFill>
                <a:effectLst/>
                <a:latin typeface="Segoe UI Semibold"/>
                <a:ea typeface="Segoe UI Semibold"/>
                <a:cs typeface="Segoe UI Semibold"/>
              </a:rPr>
              <a:t>Extracción de datos de formulario en Estudio de Documento de inteligencia</a:t>
            </a:r>
            <a:endParaRPr lang="en-US" dirty="0"/>
          </a:p>
        </p:txBody>
      </p:sp>
      <p:sp>
        <p:nvSpPr>
          <p:cNvPr id="20" name="Text Placeholder 10">
            <a:extLst>
              <a:ext uri="{FF2B5EF4-FFF2-40B4-BE49-F238E27FC236}">
                <a16:creationId xmlns:a16="http://schemas.microsoft.com/office/drawing/2014/main" id="{F15D7E2C-FCD0-0470-A8E6-B8E20214EEE8}"/>
              </a:ext>
            </a:extLst>
          </p:cNvPr>
          <p:cNvSpPr txBox="1"/>
          <p:nvPr/>
        </p:nvSpPr>
        <p:spPr>
          <a:xfrm>
            <a:off x="588963" y="2541588"/>
            <a:ext cx="2027237" cy="219456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800" b="0" i="0" strike="noStrike" cap="none" spc="0" baseline="0">
                <a:solidFill>
                  <a:srgbClr val="000000"/>
                </a:solidFill>
                <a:effectLst/>
                <a:latin typeface="Segoe UI"/>
                <a:ea typeface="Segoe UI"/>
                <a:cs typeface="Segoe UI"/>
              </a:rPr>
              <a:t>En este ejercicio, explorará el servicio </a:t>
            </a:r>
            <a:r>
              <a:rPr lang="es-ES" sz="1800" b="1" i="0" strike="noStrike" cap="none" spc="0" baseline="0">
                <a:solidFill>
                  <a:srgbClr val="000000"/>
                </a:solidFill>
                <a:effectLst/>
                <a:latin typeface="Segoe UI"/>
                <a:ea typeface="Segoe UI"/>
                <a:cs typeface="Segoe UI"/>
              </a:rPr>
              <a:t>Documento de inteligencia de Azure AI</a:t>
            </a:r>
            <a:r>
              <a:rPr lang="es-ES" sz="1800" b="1" i="0" strike="noStrike" cap="none" spc="0" baseline="0">
                <a:solidFill>
                  <a:srgbClr val="000000"/>
                </a:solidFill>
                <a:effectLst/>
                <a:latin typeface="Segoe UI Semibold"/>
                <a:ea typeface="Segoe UI Semibold"/>
                <a:cs typeface="Segoe UI Semibold"/>
              </a:rPr>
              <a:t> </a:t>
            </a:r>
            <a:r>
              <a:rPr lang="es-ES" sz="1800" b="0" i="0" strike="noStrike" cap="none" spc="0" baseline="0">
                <a:solidFill>
                  <a:srgbClr val="000000"/>
                </a:solidFill>
                <a:effectLst/>
                <a:latin typeface="Segoe UI"/>
                <a:ea typeface="Segoe UI"/>
                <a:cs typeface="Segoe UI"/>
              </a:rPr>
              <a:t>para analizar una recepción.</a:t>
            </a:r>
          </a:p>
        </p:txBody>
      </p:sp>
      <p:grpSp>
        <p:nvGrpSpPr>
          <p:cNvPr id="21" name="Group 20">
            <a:extLst>
              <a:ext uri="{FF2B5EF4-FFF2-40B4-BE49-F238E27FC236}">
                <a16:creationId xmlns:a16="http://schemas.microsoft.com/office/drawing/2014/main" id="{8B4D70EA-3110-8645-6D2B-F2A1A4DE344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22" name="Oval 21">
              <a:extLst>
                <a:ext uri="{FF2B5EF4-FFF2-40B4-BE49-F238E27FC236}">
                  <a16:creationId xmlns:a16="http://schemas.microsoft.com/office/drawing/2014/main" id="{0C66EA30-CE1A-E68E-54A0-CDB1D070B3E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33">
              <a:extLst>
                <a:ext uri="{FF2B5EF4-FFF2-40B4-BE49-F238E27FC236}">
                  <a16:creationId xmlns:a16="http://schemas.microsoft.com/office/drawing/2014/main" id="{5E8F365C-8688-0A65-3700-181D482602B0}"/>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
        <p:nvSpPr>
          <p:cNvPr id="24" name="Text Placeholder 2">
            <a:extLst>
              <a:ext uri="{FF2B5EF4-FFF2-40B4-BE49-F238E27FC236}">
                <a16:creationId xmlns:a16="http://schemas.microsoft.com/office/drawing/2014/main" id="{CDDB28B7-304D-9AB9-F618-282CFDEF2798}"/>
              </a:ext>
            </a:extLst>
          </p:cNvPr>
          <p:cNvSpPr>
            <a:spLocks noGrp="1"/>
          </p:cNvSpPr>
          <p:nvPr>
            <p:ph type="body" sz="quarter" idx="17"/>
          </p:nvPr>
        </p:nvSpPr>
        <p:spPr>
          <a:xfrm>
            <a:off x="4356039" y="1926472"/>
            <a:ext cx="5364224" cy="914400"/>
          </a:xfrm>
        </p:spPr>
        <p:txBody>
          <a:bodyPr/>
          <a:lstStyle/>
          <a:p>
            <a:pPr marL="342900" indent="-342900" defTabSz="914400">
              <a:buFont typeface="+mj-lt"/>
              <a:buAutoNum type="arabicPeriod"/>
              <a:defRPr/>
            </a:pPr>
            <a:r>
              <a:rPr lang="es-ES" sz="2000" b="0" i="0" strike="noStrike" cap="none" spc="0" baseline="0">
                <a:solidFill>
                  <a:srgbClr val="000000"/>
                </a:solidFill>
                <a:effectLst/>
                <a:latin typeface="Segoe UI"/>
                <a:ea typeface="Segoe UI"/>
                <a:cs typeface="Segoe UI"/>
              </a:rPr>
              <a:t>Use el entorno hospedado y las credenciales de Azure proporcionadas para este ejercicio.</a:t>
            </a:r>
            <a:endParaRPr lang="en-US" sz="2000" b="1" kern="0">
              <a:solidFill>
                <a:srgbClr val="0078D4"/>
              </a:solidFill>
              <a:latin typeface="+mn-lt"/>
              <a:ea typeface="+mj-lt"/>
              <a:cs typeface="+mj-lt"/>
            </a:endParaRPr>
          </a:p>
        </p:txBody>
      </p:sp>
      <p:sp>
        <p:nvSpPr>
          <p:cNvPr id="26" name="Text Placeholder 2">
            <a:extLst>
              <a:ext uri="{FF2B5EF4-FFF2-40B4-BE49-F238E27FC236}">
                <a16:creationId xmlns:a16="http://schemas.microsoft.com/office/drawing/2014/main" id="{D62BF12A-24F5-4C80-008D-526D1D0C32BA}"/>
              </a:ext>
            </a:extLst>
          </p:cNvPr>
          <p:cNvSpPr txBox="1"/>
          <p:nvPr/>
        </p:nvSpPr>
        <p:spPr>
          <a:xfrm>
            <a:off x="4356039" y="2900204"/>
            <a:ext cx="5364224" cy="123110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92100" indent="-292100">
              <a:buFont typeface="+mj-lt"/>
              <a:buAutoNum type="arabicPeriod" startAt="2"/>
            </a:pPr>
            <a:r>
              <a:rPr lang="es-ES" sz="2000" b="0" i="0" strike="noStrike" cap="none" spc="0" baseline="0" dirty="0">
                <a:solidFill>
                  <a:srgbClr val="000000"/>
                </a:solidFill>
                <a:effectLst/>
                <a:latin typeface="Segoe UI"/>
                <a:ea typeface="Segoe UI"/>
                <a:cs typeface="Segoe UI"/>
              </a:rPr>
              <a:t>Las instrucciones también están disponibles en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hlinkClick r:id="rId5" history="0"/>
              </a:rPr>
              <a:t>https://aka.ms/ai900-document-intelligence</a:t>
            </a:r>
            <a:r>
              <a:rPr lang="es-ES" sz="2000" b="0" i="0" strike="noStrike" cap="none" spc="0" baseline="0" dirty="0">
                <a:solidFill>
                  <a:srgbClr val="000000"/>
                </a:solidFill>
                <a:effectLst/>
                <a:latin typeface="Segoe UI"/>
                <a:ea typeface="Segoe UI"/>
                <a:cs typeface="Segoe UI"/>
              </a:rPr>
              <a:t>. </a:t>
            </a:r>
          </a:p>
          <a:p>
            <a:r>
              <a:rPr lang="en-US" sz="2000" kern="0" dirty="0">
                <a:latin typeface="+mn-lt"/>
                <a:cs typeface="Segoe UI" charset="0"/>
              </a:rPr>
              <a:t> </a:t>
            </a:r>
            <a:endParaRPr lang="en-US" sz="2000" dirty="0">
              <a:latin typeface="+mn-lt"/>
            </a:endParaRP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51523"/>
            <a:ext cx="6345239" cy="548640"/>
          </a:xfrm>
        </p:spPr>
        <p:txBody>
          <a:bodyPr/>
          <a:lstStyle/>
          <a:p>
            <a:r>
              <a:rPr lang="es-ES" sz="3600" b="0" i="0" strike="noStrike" cap="none" spc="-50" baseline="0">
                <a:solidFill>
                  <a:srgbClr val="000000"/>
                </a:solidFill>
                <a:effectLst/>
                <a:latin typeface="Segoe UI"/>
                <a:ea typeface="Segoe UI"/>
                <a:cs typeface="Segoe UI"/>
              </a:rPr>
              <a:t>Azure AI Search</a:t>
            </a:r>
            <a:endParaRPr lang="en-US"/>
          </a:p>
        </p:txBody>
      </p:sp>
    </p:spTree>
    <p:extLst>
      <p:ext uri="{BB962C8B-B14F-4D97-AF65-F5344CB8AC3E}">
        <p14:creationId xmlns:p14="http://schemas.microsoft.com/office/powerpoint/2010/main" val="213370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1.10.31"/>
  <p:tag name="AS_TITLE" val="Aspose.Slides for Java"/>
  <p:tag name="AS_VERSION" val="21.10"/>
</p:tagLst>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AF2F1F-A652-4109-90D1-4D0EAF601B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C8128-6806-4E70-ABDF-CA7DA257B415}">
  <ds:schemaRefs>
    <ds:schemaRef ds:uri="http://purl.org/dc/elements/1.1/"/>
    <ds:schemaRef ds:uri="http://schemas.microsoft.com/office/2006/documentManagement/types"/>
    <ds:schemaRef ds:uri="http://purl.org/dc/dcmitype/"/>
    <ds:schemaRef ds:uri="92cc7923-7bd6-4c52-a535-c267c30bc123"/>
    <ds:schemaRef ds:uri="http://schemas.microsoft.com/sharepoint/v3"/>
    <ds:schemaRef ds:uri="http://schemas.microsoft.com/office/infopath/2007/PartnerControls"/>
    <ds:schemaRef ds:uri="http://schemas.openxmlformats.org/package/2006/metadata/core-properties"/>
    <ds:schemaRef ds:uri="http://www.w3.org/XML/1998/namespace"/>
    <ds:schemaRef ds:uri="59afee55-fc30-40da-a84e-ff6fc62c4efa"/>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CE2E32C-D2C2-43FF-9774-086B908CB4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1806</Words>
  <Application>Microsoft Office PowerPoint</Application>
  <PresentationFormat>Panorámica</PresentationFormat>
  <Paragraphs>197</Paragraphs>
  <Slides>17</Slides>
  <Notes>17</Notes>
  <HiddenSlides>2</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Calibri</vt:lpstr>
      <vt:lpstr>Consolas</vt:lpstr>
      <vt:lpstr>Segoe UI</vt:lpstr>
      <vt:lpstr>Segoe UI Black</vt:lpstr>
      <vt:lpstr>Segoe UI Light</vt:lpstr>
      <vt:lpstr>Segoe UI Semibold</vt:lpstr>
      <vt:lpstr>Wingdings</vt:lpstr>
      <vt:lpstr>2_LIGHT MODE</vt:lpstr>
      <vt:lpstr>Aspectos básicos de Microsoft Azure AI:  Minería de conocimiento e inteligencia de documentos</vt:lpstr>
      <vt:lpstr>Programa</vt:lpstr>
      <vt:lpstr>Objetivos de aprendizaje</vt:lpstr>
      <vt:lpstr>Inteligencia de documentos de Azure AI</vt:lpstr>
      <vt:lpstr>Servicios de Documento de inteligencia de AI</vt:lpstr>
      <vt:lpstr>Análisis de formularios con el servicio Documento de inteligencia</vt:lpstr>
      <vt:lpstr>Estudio del documento de inteligencia</vt:lpstr>
      <vt:lpstr>Ejercicio: Extracción de datos de formulario en Estudio de Documento de inteligencia</vt:lpstr>
      <vt:lpstr>Azure AI Search</vt:lpstr>
      <vt:lpstr>¿Qué es la minería de conocimientos?</vt:lpstr>
      <vt:lpstr>Soluciones de Azure AI Search</vt:lpstr>
      <vt:lpstr>Enriquecimiento con IA</vt:lpstr>
      <vt:lpstr>Demo: Exploración de un índice de Azure AI Search (UI)</vt:lpstr>
      <vt:lpstr>Prueba de conocimientos</vt:lpstr>
      <vt:lpstr>Resumen</vt:lpstr>
      <vt:lpstr>Referencias</vt:lpstr>
      <vt:lpstr>Diapositiva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Computer Vision</dc:title>
  <cp:revision>4</cp:revision>
  <dcterms:created xsi:type="dcterms:W3CDTF">2023-09-01T07:12:41Z</dcterms:created>
  <dcterms:modified xsi:type="dcterms:W3CDTF">2024-02-11T20:00:05Z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ediaServiceImageTags">
    <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Enabled">
    <vt:lpwstr>True</vt:lpwstr>
  </property>
  <property fmtid="{D5CDD505-2E9C-101B-9397-08002B2CF9AE}" pid="8" name="MSIP_Label_f42aa342-8706-4288-bd11-ebb85995028c_Extended_MSFT_Method">
    <vt:lpwstr>Automatic</vt:lpwstr>
  </property>
  <property fmtid="{D5CDD505-2E9C-101B-9397-08002B2CF9AE}" pid="9" name="MSIP_Label_f42aa342-8706-4288-bd11-ebb85995028c_Name">
    <vt:lpwstr>General</vt:lpwstr>
  </property>
  <property fmtid="{D5CDD505-2E9C-101B-9397-08002B2CF9AE}" pid="10" name="MSIP_Label_f42aa342-8706-4288-bd11-ebb85995028c_Owner">
    <vt:lpwstr>v-tamat@microsoft.com</vt:lpwstr>
  </property>
  <property fmtid="{D5CDD505-2E9C-101B-9397-08002B2CF9AE}" pid="11" name="MSIP_Label_f42aa342-8706-4288-bd11-ebb85995028c_SetDate">
    <vt:lpwstr>2018-12-16T17:59:52.0180957Z</vt:lpwstr>
  </property>
  <property fmtid="{D5CDD505-2E9C-101B-9397-08002B2CF9AE}" pid="12" name="MSIP_Label_f42aa342-8706-4288-bd11-ebb85995028c_SiteId">
    <vt:lpwstr>72f988bf-86f1-41af-91ab-2d7cd011db47</vt:lpwstr>
  </property>
  <property fmtid="{D5CDD505-2E9C-101B-9397-08002B2CF9AE}" pid="13" name="Sensitivity">
    <vt:lpwstr>General</vt:lpwstr>
  </property>
</Properties>
</file>